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4"/>
  </p:notesMasterIdLst>
  <p:sldIdLst>
    <p:sldId id="332" r:id="rId2"/>
    <p:sldId id="333" r:id="rId3"/>
    <p:sldId id="335" r:id="rId4"/>
    <p:sldId id="334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5332" autoAdjust="0"/>
  </p:normalViewPr>
  <p:slideViewPr>
    <p:cSldViewPr snapToGrid="0">
      <p:cViewPr varScale="1">
        <p:scale>
          <a:sx n="47" d="100"/>
          <a:sy n="47" d="100"/>
        </p:scale>
        <p:origin x="245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05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BD70D-7AB3-45EB-BF74-2CED43D3E02C}" type="datetimeFigureOut">
              <a:rPr lang="zh-TW" altLang="en-US" smtClean="0"/>
              <a:pPr/>
              <a:t>2020/8/31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72522-B34A-44E1-B149-FB97FD9742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651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1B690-A3B8-435E-84F7-1BC322DA100F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253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7679-8671-4E17-B3DE-34475B3A46E0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24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33D3-385B-4822-A944-737BD2A1D4B0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570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AAC4-6A90-4696-80A3-0814A0F068F2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66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4A85-E69F-4EDE-AB67-4D4E295BE33D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84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2BD1-261E-4D2F-B88D-746A38E0A54A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607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AE1D-2762-4D8B-ACA8-7E16CD1A31A0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2433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D779-EE9C-4BD0-B2BE-D10A5089305F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9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89A8-41D6-4664-982C-D21B55576A47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51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1D22-0AED-4AC9-8867-3F3034CFD213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1040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4ED6-BDDB-4538-B7CD-039D6D24A5C6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24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B7CD996-1DB7-477E-86A3-278A80597E45}" type="datetime1">
              <a:rPr lang="zh-TW" altLang="en-US" smtClean="0"/>
              <a:t>2020/8/31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C9B66-8586-4BA2-9763-F7F28DE80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868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538248" y="1973422"/>
            <a:ext cx="8986345" cy="1468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臺南市兒童及少年保護</a:t>
            </a:r>
            <a:endParaRPr lang="en-US" altLang="zh-TW" sz="6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自治條例草案專案報告</a:t>
            </a:r>
            <a:endParaRPr lang="en-US" altLang="ko-KR" sz="6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1670656" y="3976323"/>
            <a:ext cx="9853937" cy="1593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裝設監視錄影設備相關條文制定之良窳</a:t>
            </a:r>
            <a:endParaRPr lang="en-US" altLang="ko-KR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5671333" y="5719849"/>
            <a:ext cx="6310460" cy="768505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地點：臺</a:t>
            </a:r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南市議會</a:t>
            </a:r>
            <a:endParaRPr lang="en-US" altLang="zh-TW" sz="24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20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5127" y="239632"/>
            <a:ext cx="10515600" cy="848185"/>
          </a:xfrm>
        </p:spPr>
        <p:txBody>
          <a:bodyPr>
            <a:normAutofit/>
          </a:bodyPr>
          <a:lstStyle/>
          <a:p>
            <a:r>
              <a:rPr lang="zh-TW" altLang="en-US" dirty="0"/>
              <a:t>於幼兒園裝設監視錄影設備</a:t>
            </a:r>
            <a:r>
              <a:rPr lang="zh-TW" altLang="en-US" dirty="0" smtClean="0"/>
              <a:t>之劣面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4013583" y="1447277"/>
            <a:ext cx="6875682" cy="5091635"/>
            <a:chOff x="1697" y="754"/>
            <a:chExt cx="3768" cy="2881"/>
          </a:xfrm>
        </p:grpSpPr>
        <p:sp>
          <p:nvSpPr>
            <p:cNvPr id="20" name="Freeform 3"/>
            <p:cNvSpPr>
              <a:spLocks/>
            </p:cNvSpPr>
            <p:nvPr/>
          </p:nvSpPr>
          <p:spPr bwMode="auto">
            <a:xfrm rot="-5706945">
              <a:off x="1644" y="3159"/>
              <a:ext cx="360" cy="253"/>
            </a:xfrm>
            <a:custGeom>
              <a:avLst/>
              <a:gdLst>
                <a:gd name="T0" fmla="*/ 3 w 3346"/>
                <a:gd name="T1" fmla="*/ 10 h 2356"/>
                <a:gd name="T2" fmla="*/ 0 w 3346"/>
                <a:gd name="T3" fmla="*/ 8 h 2356"/>
                <a:gd name="T4" fmla="*/ 2 w 3346"/>
                <a:gd name="T5" fmla="*/ 27 h 2356"/>
                <a:gd name="T6" fmla="*/ 19 w 3346"/>
                <a:gd name="T7" fmla="*/ 22 h 2356"/>
                <a:gd name="T8" fmla="*/ 17 w 3346"/>
                <a:gd name="T9" fmla="*/ 20 h 2356"/>
                <a:gd name="T10" fmla="*/ 17 w 3346"/>
                <a:gd name="T11" fmla="*/ 17 h 2356"/>
                <a:gd name="T12" fmla="*/ 18 w 3346"/>
                <a:gd name="T13" fmla="*/ 14 h 2356"/>
                <a:gd name="T14" fmla="*/ 19 w 3346"/>
                <a:gd name="T15" fmla="*/ 11 h 2356"/>
                <a:gd name="T16" fmla="*/ 22 w 3346"/>
                <a:gd name="T17" fmla="*/ 8 h 2356"/>
                <a:gd name="T18" fmla="*/ 23 w 3346"/>
                <a:gd name="T19" fmla="*/ 7 h 2356"/>
                <a:gd name="T20" fmla="*/ 25 w 3346"/>
                <a:gd name="T21" fmla="*/ 5 h 2356"/>
                <a:gd name="T22" fmla="*/ 27 w 3346"/>
                <a:gd name="T23" fmla="*/ 4 h 2356"/>
                <a:gd name="T24" fmla="*/ 29 w 3346"/>
                <a:gd name="T25" fmla="*/ 3 h 2356"/>
                <a:gd name="T26" fmla="*/ 31 w 3346"/>
                <a:gd name="T27" fmla="*/ 3 h 2356"/>
                <a:gd name="T28" fmla="*/ 33 w 3346"/>
                <a:gd name="T29" fmla="*/ 2 h 2356"/>
                <a:gd name="T30" fmla="*/ 36 w 3346"/>
                <a:gd name="T31" fmla="*/ 2 h 2356"/>
                <a:gd name="T32" fmla="*/ 39 w 3346"/>
                <a:gd name="T33" fmla="*/ 2 h 2356"/>
                <a:gd name="T34" fmla="*/ 36 w 3346"/>
                <a:gd name="T35" fmla="*/ 1 h 2356"/>
                <a:gd name="T36" fmla="*/ 34 w 3346"/>
                <a:gd name="T37" fmla="*/ 1 h 2356"/>
                <a:gd name="T38" fmla="*/ 32 w 3346"/>
                <a:gd name="T39" fmla="*/ 0 h 2356"/>
                <a:gd name="T40" fmla="*/ 29 w 3346"/>
                <a:gd name="T41" fmla="*/ 0 h 2356"/>
                <a:gd name="T42" fmla="*/ 25 w 3346"/>
                <a:gd name="T43" fmla="*/ 0 h 2356"/>
                <a:gd name="T44" fmla="*/ 20 w 3346"/>
                <a:gd name="T45" fmla="*/ 1 h 2356"/>
                <a:gd name="T46" fmla="*/ 15 w 3346"/>
                <a:gd name="T47" fmla="*/ 2 h 2356"/>
                <a:gd name="T48" fmla="*/ 13 w 3346"/>
                <a:gd name="T49" fmla="*/ 3 h 2356"/>
                <a:gd name="T50" fmla="*/ 11 w 3346"/>
                <a:gd name="T51" fmla="*/ 4 h 2356"/>
                <a:gd name="T52" fmla="*/ 9 w 3346"/>
                <a:gd name="T53" fmla="*/ 6 h 2356"/>
                <a:gd name="T54" fmla="*/ 7 w 3346"/>
                <a:gd name="T55" fmla="*/ 7 h 2356"/>
                <a:gd name="T56" fmla="*/ 3 w 3346"/>
                <a:gd name="T57" fmla="*/ 10 h 23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346"/>
                <a:gd name="T88" fmla="*/ 0 h 2356"/>
                <a:gd name="T89" fmla="*/ 3346 w 3346"/>
                <a:gd name="T90" fmla="*/ 2356 h 23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346" h="2356">
                  <a:moveTo>
                    <a:pt x="267" y="886"/>
                  </a:moveTo>
                  <a:lnTo>
                    <a:pt x="0" y="670"/>
                  </a:lnTo>
                  <a:lnTo>
                    <a:pt x="153" y="2356"/>
                  </a:lnTo>
                  <a:lnTo>
                    <a:pt x="1671" y="1880"/>
                  </a:lnTo>
                  <a:lnTo>
                    <a:pt x="1430" y="1693"/>
                  </a:lnTo>
                  <a:lnTo>
                    <a:pt x="1448" y="1456"/>
                  </a:lnTo>
                  <a:lnTo>
                    <a:pt x="1525" y="1200"/>
                  </a:lnTo>
                  <a:lnTo>
                    <a:pt x="1664" y="933"/>
                  </a:lnTo>
                  <a:lnTo>
                    <a:pt x="1869" y="681"/>
                  </a:lnTo>
                  <a:lnTo>
                    <a:pt x="1996" y="564"/>
                  </a:lnTo>
                  <a:lnTo>
                    <a:pt x="2136" y="458"/>
                  </a:lnTo>
                  <a:lnTo>
                    <a:pt x="2293" y="366"/>
                  </a:lnTo>
                  <a:lnTo>
                    <a:pt x="2469" y="286"/>
                  </a:lnTo>
                  <a:lnTo>
                    <a:pt x="2662" y="224"/>
                  </a:lnTo>
                  <a:lnTo>
                    <a:pt x="2870" y="184"/>
                  </a:lnTo>
                  <a:lnTo>
                    <a:pt x="3101" y="161"/>
                  </a:lnTo>
                  <a:lnTo>
                    <a:pt x="3346" y="169"/>
                  </a:lnTo>
                  <a:lnTo>
                    <a:pt x="3148" y="99"/>
                  </a:lnTo>
                  <a:lnTo>
                    <a:pt x="2948" y="52"/>
                  </a:lnTo>
                  <a:lnTo>
                    <a:pt x="2746" y="19"/>
                  </a:lnTo>
                  <a:lnTo>
                    <a:pt x="2537" y="0"/>
                  </a:lnTo>
                  <a:lnTo>
                    <a:pt x="2124" y="11"/>
                  </a:lnTo>
                  <a:lnTo>
                    <a:pt x="1715" y="81"/>
                  </a:lnTo>
                  <a:lnTo>
                    <a:pt x="1320" y="205"/>
                  </a:lnTo>
                  <a:lnTo>
                    <a:pt x="1126" y="289"/>
                  </a:lnTo>
                  <a:lnTo>
                    <a:pt x="940" y="385"/>
                  </a:lnTo>
                  <a:lnTo>
                    <a:pt x="761" y="491"/>
                  </a:lnTo>
                  <a:lnTo>
                    <a:pt x="589" y="611"/>
                  </a:lnTo>
                  <a:lnTo>
                    <a:pt x="267" y="88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Rectangle 4"/>
            <p:cNvSpPr>
              <a:spLocks noChangeArrowheads="1"/>
            </p:cNvSpPr>
            <p:nvPr/>
          </p:nvSpPr>
          <p:spPr bwMode="gray">
            <a:xfrm>
              <a:off x="2052" y="2914"/>
              <a:ext cx="3413" cy="721"/>
            </a:xfrm>
            <a:prstGeom prst="rect">
              <a:avLst/>
            </a:prstGeom>
            <a:solidFill>
              <a:srgbClr val="6399AB"/>
            </a:solidFill>
            <a:ln>
              <a:noFill/>
            </a:ln>
            <a:effectLst>
              <a:prstShdw prst="shdw17" dist="17961" dir="2700000">
                <a:srgbClr val="3B5C67"/>
              </a:prst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kumimoji="0" lang="en-US" altLang="zh-TW" sz="1600" b="1">
                  <a:solidFill>
                    <a:srgbClr val="FFFFFF"/>
                  </a:solidFill>
                </a:rPr>
                <a:t> </a:t>
              </a:r>
              <a:endParaRPr kumimoji="0" lang="en-US" altLang="en-US" sz="1600" b="1">
                <a:solidFill>
                  <a:srgbClr val="FFFFFF"/>
                </a:solidFill>
              </a:endParaRPr>
            </a:p>
          </p:txBody>
        </p:sp>
        <p:sp>
          <p:nvSpPr>
            <p:cNvPr id="22" name="Rectangle 5"/>
            <p:cNvSpPr>
              <a:spLocks noChangeArrowheads="1"/>
            </p:cNvSpPr>
            <p:nvPr/>
          </p:nvSpPr>
          <p:spPr bwMode="gray">
            <a:xfrm>
              <a:off x="2355" y="2194"/>
              <a:ext cx="3110" cy="720"/>
            </a:xfrm>
            <a:prstGeom prst="rect">
              <a:avLst/>
            </a:prstGeom>
            <a:solidFill>
              <a:srgbClr val="B1A35D"/>
            </a:solidFill>
            <a:ln>
              <a:noFill/>
            </a:ln>
            <a:effectLst>
              <a:prstShdw prst="shdw17" dist="17961" dir="2700000">
                <a:srgbClr val="6A6238"/>
              </a:prst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kumimoji="0" lang="en-US" altLang="zh-TW" sz="1600" b="1">
                  <a:solidFill>
                    <a:srgbClr val="FFFFFF"/>
                  </a:solidFill>
                </a:rPr>
                <a:t> </a:t>
              </a:r>
              <a:endParaRPr kumimoji="0" lang="en-US" altLang="en-US" sz="1600" b="1">
                <a:solidFill>
                  <a:srgbClr val="FFFFFF"/>
                </a:solidFill>
              </a:endParaRPr>
            </a:p>
          </p:txBody>
        </p:sp>
        <p:sp>
          <p:nvSpPr>
            <p:cNvPr id="23" name="Freeform 6"/>
            <p:cNvSpPr>
              <a:spLocks/>
            </p:cNvSpPr>
            <p:nvPr/>
          </p:nvSpPr>
          <p:spPr bwMode="auto">
            <a:xfrm rot="-5706945">
              <a:off x="1869" y="2348"/>
              <a:ext cx="360" cy="253"/>
            </a:xfrm>
            <a:custGeom>
              <a:avLst/>
              <a:gdLst>
                <a:gd name="T0" fmla="*/ 3 w 3346"/>
                <a:gd name="T1" fmla="*/ 10 h 2356"/>
                <a:gd name="T2" fmla="*/ 0 w 3346"/>
                <a:gd name="T3" fmla="*/ 8 h 2356"/>
                <a:gd name="T4" fmla="*/ 2 w 3346"/>
                <a:gd name="T5" fmla="*/ 27 h 2356"/>
                <a:gd name="T6" fmla="*/ 19 w 3346"/>
                <a:gd name="T7" fmla="*/ 22 h 2356"/>
                <a:gd name="T8" fmla="*/ 17 w 3346"/>
                <a:gd name="T9" fmla="*/ 20 h 2356"/>
                <a:gd name="T10" fmla="*/ 17 w 3346"/>
                <a:gd name="T11" fmla="*/ 17 h 2356"/>
                <a:gd name="T12" fmla="*/ 18 w 3346"/>
                <a:gd name="T13" fmla="*/ 14 h 2356"/>
                <a:gd name="T14" fmla="*/ 19 w 3346"/>
                <a:gd name="T15" fmla="*/ 11 h 2356"/>
                <a:gd name="T16" fmla="*/ 22 w 3346"/>
                <a:gd name="T17" fmla="*/ 8 h 2356"/>
                <a:gd name="T18" fmla="*/ 23 w 3346"/>
                <a:gd name="T19" fmla="*/ 7 h 2356"/>
                <a:gd name="T20" fmla="*/ 25 w 3346"/>
                <a:gd name="T21" fmla="*/ 5 h 2356"/>
                <a:gd name="T22" fmla="*/ 27 w 3346"/>
                <a:gd name="T23" fmla="*/ 4 h 2356"/>
                <a:gd name="T24" fmla="*/ 29 w 3346"/>
                <a:gd name="T25" fmla="*/ 3 h 2356"/>
                <a:gd name="T26" fmla="*/ 31 w 3346"/>
                <a:gd name="T27" fmla="*/ 3 h 2356"/>
                <a:gd name="T28" fmla="*/ 33 w 3346"/>
                <a:gd name="T29" fmla="*/ 2 h 2356"/>
                <a:gd name="T30" fmla="*/ 36 w 3346"/>
                <a:gd name="T31" fmla="*/ 2 h 2356"/>
                <a:gd name="T32" fmla="*/ 39 w 3346"/>
                <a:gd name="T33" fmla="*/ 2 h 2356"/>
                <a:gd name="T34" fmla="*/ 36 w 3346"/>
                <a:gd name="T35" fmla="*/ 1 h 2356"/>
                <a:gd name="T36" fmla="*/ 34 w 3346"/>
                <a:gd name="T37" fmla="*/ 1 h 2356"/>
                <a:gd name="T38" fmla="*/ 32 w 3346"/>
                <a:gd name="T39" fmla="*/ 0 h 2356"/>
                <a:gd name="T40" fmla="*/ 29 w 3346"/>
                <a:gd name="T41" fmla="*/ 0 h 2356"/>
                <a:gd name="T42" fmla="*/ 25 w 3346"/>
                <a:gd name="T43" fmla="*/ 0 h 2356"/>
                <a:gd name="T44" fmla="*/ 20 w 3346"/>
                <a:gd name="T45" fmla="*/ 1 h 2356"/>
                <a:gd name="T46" fmla="*/ 15 w 3346"/>
                <a:gd name="T47" fmla="*/ 2 h 2356"/>
                <a:gd name="T48" fmla="*/ 13 w 3346"/>
                <a:gd name="T49" fmla="*/ 3 h 2356"/>
                <a:gd name="T50" fmla="*/ 11 w 3346"/>
                <a:gd name="T51" fmla="*/ 4 h 2356"/>
                <a:gd name="T52" fmla="*/ 9 w 3346"/>
                <a:gd name="T53" fmla="*/ 6 h 2356"/>
                <a:gd name="T54" fmla="*/ 7 w 3346"/>
                <a:gd name="T55" fmla="*/ 7 h 2356"/>
                <a:gd name="T56" fmla="*/ 3 w 3346"/>
                <a:gd name="T57" fmla="*/ 10 h 23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346"/>
                <a:gd name="T88" fmla="*/ 0 h 2356"/>
                <a:gd name="T89" fmla="*/ 3346 w 3346"/>
                <a:gd name="T90" fmla="*/ 2356 h 23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346" h="2356">
                  <a:moveTo>
                    <a:pt x="267" y="886"/>
                  </a:moveTo>
                  <a:lnTo>
                    <a:pt x="0" y="670"/>
                  </a:lnTo>
                  <a:lnTo>
                    <a:pt x="153" y="2356"/>
                  </a:lnTo>
                  <a:lnTo>
                    <a:pt x="1671" y="1880"/>
                  </a:lnTo>
                  <a:lnTo>
                    <a:pt x="1430" y="1693"/>
                  </a:lnTo>
                  <a:lnTo>
                    <a:pt x="1448" y="1456"/>
                  </a:lnTo>
                  <a:lnTo>
                    <a:pt x="1525" y="1200"/>
                  </a:lnTo>
                  <a:lnTo>
                    <a:pt x="1664" y="933"/>
                  </a:lnTo>
                  <a:lnTo>
                    <a:pt x="1869" y="681"/>
                  </a:lnTo>
                  <a:lnTo>
                    <a:pt x="1996" y="564"/>
                  </a:lnTo>
                  <a:lnTo>
                    <a:pt x="2136" y="458"/>
                  </a:lnTo>
                  <a:lnTo>
                    <a:pt x="2293" y="366"/>
                  </a:lnTo>
                  <a:lnTo>
                    <a:pt x="2469" y="286"/>
                  </a:lnTo>
                  <a:lnTo>
                    <a:pt x="2662" y="224"/>
                  </a:lnTo>
                  <a:lnTo>
                    <a:pt x="2870" y="184"/>
                  </a:lnTo>
                  <a:lnTo>
                    <a:pt x="3101" y="161"/>
                  </a:lnTo>
                  <a:lnTo>
                    <a:pt x="3346" y="169"/>
                  </a:lnTo>
                  <a:lnTo>
                    <a:pt x="3148" y="99"/>
                  </a:lnTo>
                  <a:lnTo>
                    <a:pt x="2948" y="52"/>
                  </a:lnTo>
                  <a:lnTo>
                    <a:pt x="2746" y="19"/>
                  </a:lnTo>
                  <a:lnTo>
                    <a:pt x="2537" y="0"/>
                  </a:lnTo>
                  <a:lnTo>
                    <a:pt x="2124" y="11"/>
                  </a:lnTo>
                  <a:lnTo>
                    <a:pt x="1715" y="81"/>
                  </a:lnTo>
                  <a:lnTo>
                    <a:pt x="1320" y="205"/>
                  </a:lnTo>
                  <a:lnTo>
                    <a:pt x="1126" y="289"/>
                  </a:lnTo>
                  <a:lnTo>
                    <a:pt x="940" y="385"/>
                  </a:lnTo>
                  <a:lnTo>
                    <a:pt x="761" y="491"/>
                  </a:lnTo>
                  <a:lnTo>
                    <a:pt x="589" y="611"/>
                  </a:lnTo>
                  <a:lnTo>
                    <a:pt x="267" y="88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2704" y="1474"/>
              <a:ext cx="2761" cy="720"/>
            </a:xfrm>
            <a:prstGeom prst="rect">
              <a:avLst/>
            </a:prstGeom>
            <a:solidFill>
              <a:srgbClr val="D97300"/>
            </a:solidFill>
            <a:ln>
              <a:noFill/>
            </a:ln>
            <a:effectLst>
              <a:prstShdw prst="shdw17" dist="17961" dir="2700000">
                <a:srgbClr val="824500"/>
              </a:prst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kumimoji="0" lang="en-US" altLang="zh-TW" sz="1600" b="1">
                  <a:solidFill>
                    <a:srgbClr val="FFFFFF"/>
                  </a:solidFill>
                </a:rPr>
                <a:t> </a:t>
              </a:r>
              <a:r>
                <a:rPr kumimoji="0" lang="en-US" altLang="en-US" sz="1600" b="1">
                  <a:solidFill>
                    <a:srgbClr val="FFFFFF"/>
                  </a:solidFill>
                </a:rPr>
                <a:t> </a:t>
              </a:r>
            </a:p>
          </p:txBody>
        </p:sp>
        <p:sp>
          <p:nvSpPr>
            <p:cNvPr id="25" name="Freeform 8"/>
            <p:cNvSpPr>
              <a:spLocks/>
            </p:cNvSpPr>
            <p:nvPr/>
          </p:nvSpPr>
          <p:spPr bwMode="auto">
            <a:xfrm rot="-5706945">
              <a:off x="2171" y="1613"/>
              <a:ext cx="360" cy="253"/>
            </a:xfrm>
            <a:custGeom>
              <a:avLst/>
              <a:gdLst>
                <a:gd name="T0" fmla="*/ 3 w 3346"/>
                <a:gd name="T1" fmla="*/ 10 h 2356"/>
                <a:gd name="T2" fmla="*/ 0 w 3346"/>
                <a:gd name="T3" fmla="*/ 8 h 2356"/>
                <a:gd name="T4" fmla="*/ 2 w 3346"/>
                <a:gd name="T5" fmla="*/ 27 h 2356"/>
                <a:gd name="T6" fmla="*/ 19 w 3346"/>
                <a:gd name="T7" fmla="*/ 22 h 2356"/>
                <a:gd name="T8" fmla="*/ 17 w 3346"/>
                <a:gd name="T9" fmla="*/ 20 h 2356"/>
                <a:gd name="T10" fmla="*/ 17 w 3346"/>
                <a:gd name="T11" fmla="*/ 17 h 2356"/>
                <a:gd name="T12" fmla="*/ 18 w 3346"/>
                <a:gd name="T13" fmla="*/ 14 h 2356"/>
                <a:gd name="T14" fmla="*/ 19 w 3346"/>
                <a:gd name="T15" fmla="*/ 11 h 2356"/>
                <a:gd name="T16" fmla="*/ 22 w 3346"/>
                <a:gd name="T17" fmla="*/ 8 h 2356"/>
                <a:gd name="T18" fmla="*/ 23 w 3346"/>
                <a:gd name="T19" fmla="*/ 7 h 2356"/>
                <a:gd name="T20" fmla="*/ 25 w 3346"/>
                <a:gd name="T21" fmla="*/ 5 h 2356"/>
                <a:gd name="T22" fmla="*/ 27 w 3346"/>
                <a:gd name="T23" fmla="*/ 4 h 2356"/>
                <a:gd name="T24" fmla="*/ 29 w 3346"/>
                <a:gd name="T25" fmla="*/ 3 h 2356"/>
                <a:gd name="T26" fmla="*/ 31 w 3346"/>
                <a:gd name="T27" fmla="*/ 3 h 2356"/>
                <a:gd name="T28" fmla="*/ 33 w 3346"/>
                <a:gd name="T29" fmla="*/ 2 h 2356"/>
                <a:gd name="T30" fmla="*/ 36 w 3346"/>
                <a:gd name="T31" fmla="*/ 2 h 2356"/>
                <a:gd name="T32" fmla="*/ 39 w 3346"/>
                <a:gd name="T33" fmla="*/ 2 h 2356"/>
                <a:gd name="T34" fmla="*/ 36 w 3346"/>
                <a:gd name="T35" fmla="*/ 1 h 2356"/>
                <a:gd name="T36" fmla="*/ 34 w 3346"/>
                <a:gd name="T37" fmla="*/ 1 h 2356"/>
                <a:gd name="T38" fmla="*/ 32 w 3346"/>
                <a:gd name="T39" fmla="*/ 0 h 2356"/>
                <a:gd name="T40" fmla="*/ 29 w 3346"/>
                <a:gd name="T41" fmla="*/ 0 h 2356"/>
                <a:gd name="T42" fmla="*/ 25 w 3346"/>
                <a:gd name="T43" fmla="*/ 0 h 2356"/>
                <a:gd name="T44" fmla="*/ 20 w 3346"/>
                <a:gd name="T45" fmla="*/ 1 h 2356"/>
                <a:gd name="T46" fmla="*/ 15 w 3346"/>
                <a:gd name="T47" fmla="*/ 2 h 2356"/>
                <a:gd name="T48" fmla="*/ 13 w 3346"/>
                <a:gd name="T49" fmla="*/ 3 h 2356"/>
                <a:gd name="T50" fmla="*/ 11 w 3346"/>
                <a:gd name="T51" fmla="*/ 4 h 2356"/>
                <a:gd name="T52" fmla="*/ 9 w 3346"/>
                <a:gd name="T53" fmla="*/ 6 h 2356"/>
                <a:gd name="T54" fmla="*/ 7 w 3346"/>
                <a:gd name="T55" fmla="*/ 7 h 2356"/>
                <a:gd name="T56" fmla="*/ 3 w 3346"/>
                <a:gd name="T57" fmla="*/ 10 h 23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346"/>
                <a:gd name="T88" fmla="*/ 0 h 2356"/>
                <a:gd name="T89" fmla="*/ 3346 w 3346"/>
                <a:gd name="T90" fmla="*/ 2356 h 23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346" h="2356">
                  <a:moveTo>
                    <a:pt x="267" y="886"/>
                  </a:moveTo>
                  <a:lnTo>
                    <a:pt x="0" y="670"/>
                  </a:lnTo>
                  <a:lnTo>
                    <a:pt x="153" y="2356"/>
                  </a:lnTo>
                  <a:lnTo>
                    <a:pt x="1671" y="1880"/>
                  </a:lnTo>
                  <a:lnTo>
                    <a:pt x="1430" y="1693"/>
                  </a:lnTo>
                  <a:lnTo>
                    <a:pt x="1448" y="1456"/>
                  </a:lnTo>
                  <a:lnTo>
                    <a:pt x="1525" y="1200"/>
                  </a:lnTo>
                  <a:lnTo>
                    <a:pt x="1664" y="933"/>
                  </a:lnTo>
                  <a:lnTo>
                    <a:pt x="1869" y="681"/>
                  </a:lnTo>
                  <a:lnTo>
                    <a:pt x="1996" y="564"/>
                  </a:lnTo>
                  <a:lnTo>
                    <a:pt x="2136" y="458"/>
                  </a:lnTo>
                  <a:lnTo>
                    <a:pt x="2293" y="366"/>
                  </a:lnTo>
                  <a:lnTo>
                    <a:pt x="2469" y="286"/>
                  </a:lnTo>
                  <a:lnTo>
                    <a:pt x="2662" y="224"/>
                  </a:lnTo>
                  <a:lnTo>
                    <a:pt x="2870" y="184"/>
                  </a:lnTo>
                  <a:lnTo>
                    <a:pt x="3101" y="161"/>
                  </a:lnTo>
                  <a:lnTo>
                    <a:pt x="3346" y="169"/>
                  </a:lnTo>
                  <a:lnTo>
                    <a:pt x="3148" y="99"/>
                  </a:lnTo>
                  <a:lnTo>
                    <a:pt x="2948" y="52"/>
                  </a:lnTo>
                  <a:lnTo>
                    <a:pt x="2746" y="19"/>
                  </a:lnTo>
                  <a:lnTo>
                    <a:pt x="2537" y="0"/>
                  </a:lnTo>
                  <a:lnTo>
                    <a:pt x="2124" y="11"/>
                  </a:lnTo>
                  <a:lnTo>
                    <a:pt x="1715" y="81"/>
                  </a:lnTo>
                  <a:lnTo>
                    <a:pt x="1320" y="205"/>
                  </a:lnTo>
                  <a:lnTo>
                    <a:pt x="1126" y="289"/>
                  </a:lnTo>
                  <a:lnTo>
                    <a:pt x="940" y="385"/>
                  </a:lnTo>
                  <a:lnTo>
                    <a:pt x="761" y="491"/>
                  </a:lnTo>
                  <a:lnTo>
                    <a:pt x="589" y="611"/>
                  </a:lnTo>
                  <a:lnTo>
                    <a:pt x="267" y="88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gray">
            <a:xfrm>
              <a:off x="2964" y="754"/>
              <a:ext cx="2501" cy="721"/>
            </a:xfrm>
            <a:prstGeom prst="rect">
              <a:avLst/>
            </a:prstGeom>
            <a:solidFill>
              <a:srgbClr val="E0AD12"/>
            </a:solidFill>
            <a:ln>
              <a:noFill/>
            </a:ln>
            <a:effectLst>
              <a:prstShdw prst="shdw17" dist="17961" dir="2700000">
                <a:srgbClr val="86680B"/>
              </a:prst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kumimoji="0" lang="en-US" altLang="zh-TW" sz="1800" b="1">
                  <a:solidFill>
                    <a:srgbClr val="FFFFFF"/>
                  </a:solidFill>
                </a:rPr>
                <a:t> </a:t>
              </a:r>
              <a:endParaRPr kumimoji="0" lang="en-US" altLang="en-US" sz="1800" b="1">
                <a:solidFill>
                  <a:srgbClr val="FFFFFF"/>
                </a:solidFill>
              </a:endParaRPr>
            </a:p>
          </p:txBody>
        </p:sp>
        <p:sp>
          <p:nvSpPr>
            <p:cNvPr id="27" name="Freeform 10"/>
            <p:cNvSpPr>
              <a:spLocks/>
            </p:cNvSpPr>
            <p:nvPr/>
          </p:nvSpPr>
          <p:spPr bwMode="auto">
            <a:xfrm rot="-5706945">
              <a:off x="2517" y="922"/>
              <a:ext cx="360" cy="253"/>
            </a:xfrm>
            <a:custGeom>
              <a:avLst/>
              <a:gdLst>
                <a:gd name="T0" fmla="*/ 3 w 3346"/>
                <a:gd name="T1" fmla="*/ 10 h 2356"/>
                <a:gd name="T2" fmla="*/ 0 w 3346"/>
                <a:gd name="T3" fmla="*/ 8 h 2356"/>
                <a:gd name="T4" fmla="*/ 2 w 3346"/>
                <a:gd name="T5" fmla="*/ 27 h 2356"/>
                <a:gd name="T6" fmla="*/ 19 w 3346"/>
                <a:gd name="T7" fmla="*/ 22 h 2356"/>
                <a:gd name="T8" fmla="*/ 17 w 3346"/>
                <a:gd name="T9" fmla="*/ 20 h 2356"/>
                <a:gd name="T10" fmla="*/ 17 w 3346"/>
                <a:gd name="T11" fmla="*/ 17 h 2356"/>
                <a:gd name="T12" fmla="*/ 18 w 3346"/>
                <a:gd name="T13" fmla="*/ 14 h 2356"/>
                <a:gd name="T14" fmla="*/ 19 w 3346"/>
                <a:gd name="T15" fmla="*/ 11 h 2356"/>
                <a:gd name="T16" fmla="*/ 22 w 3346"/>
                <a:gd name="T17" fmla="*/ 8 h 2356"/>
                <a:gd name="T18" fmla="*/ 23 w 3346"/>
                <a:gd name="T19" fmla="*/ 7 h 2356"/>
                <a:gd name="T20" fmla="*/ 25 w 3346"/>
                <a:gd name="T21" fmla="*/ 5 h 2356"/>
                <a:gd name="T22" fmla="*/ 27 w 3346"/>
                <a:gd name="T23" fmla="*/ 4 h 2356"/>
                <a:gd name="T24" fmla="*/ 29 w 3346"/>
                <a:gd name="T25" fmla="*/ 3 h 2356"/>
                <a:gd name="T26" fmla="*/ 31 w 3346"/>
                <a:gd name="T27" fmla="*/ 3 h 2356"/>
                <a:gd name="T28" fmla="*/ 33 w 3346"/>
                <a:gd name="T29" fmla="*/ 2 h 2356"/>
                <a:gd name="T30" fmla="*/ 36 w 3346"/>
                <a:gd name="T31" fmla="*/ 2 h 2356"/>
                <a:gd name="T32" fmla="*/ 39 w 3346"/>
                <a:gd name="T33" fmla="*/ 2 h 2356"/>
                <a:gd name="T34" fmla="*/ 36 w 3346"/>
                <a:gd name="T35" fmla="*/ 1 h 2356"/>
                <a:gd name="T36" fmla="*/ 34 w 3346"/>
                <a:gd name="T37" fmla="*/ 1 h 2356"/>
                <a:gd name="T38" fmla="*/ 32 w 3346"/>
                <a:gd name="T39" fmla="*/ 0 h 2356"/>
                <a:gd name="T40" fmla="*/ 29 w 3346"/>
                <a:gd name="T41" fmla="*/ 0 h 2356"/>
                <a:gd name="T42" fmla="*/ 25 w 3346"/>
                <a:gd name="T43" fmla="*/ 0 h 2356"/>
                <a:gd name="T44" fmla="*/ 20 w 3346"/>
                <a:gd name="T45" fmla="*/ 1 h 2356"/>
                <a:gd name="T46" fmla="*/ 15 w 3346"/>
                <a:gd name="T47" fmla="*/ 2 h 2356"/>
                <a:gd name="T48" fmla="*/ 13 w 3346"/>
                <a:gd name="T49" fmla="*/ 3 h 2356"/>
                <a:gd name="T50" fmla="*/ 11 w 3346"/>
                <a:gd name="T51" fmla="*/ 4 h 2356"/>
                <a:gd name="T52" fmla="*/ 9 w 3346"/>
                <a:gd name="T53" fmla="*/ 6 h 2356"/>
                <a:gd name="T54" fmla="*/ 7 w 3346"/>
                <a:gd name="T55" fmla="*/ 7 h 2356"/>
                <a:gd name="T56" fmla="*/ 3 w 3346"/>
                <a:gd name="T57" fmla="*/ 10 h 23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346"/>
                <a:gd name="T88" fmla="*/ 0 h 2356"/>
                <a:gd name="T89" fmla="*/ 3346 w 3346"/>
                <a:gd name="T90" fmla="*/ 2356 h 23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346" h="2356">
                  <a:moveTo>
                    <a:pt x="267" y="886"/>
                  </a:moveTo>
                  <a:lnTo>
                    <a:pt x="0" y="670"/>
                  </a:lnTo>
                  <a:lnTo>
                    <a:pt x="153" y="2356"/>
                  </a:lnTo>
                  <a:lnTo>
                    <a:pt x="1671" y="1880"/>
                  </a:lnTo>
                  <a:lnTo>
                    <a:pt x="1430" y="1693"/>
                  </a:lnTo>
                  <a:lnTo>
                    <a:pt x="1448" y="1456"/>
                  </a:lnTo>
                  <a:lnTo>
                    <a:pt x="1525" y="1200"/>
                  </a:lnTo>
                  <a:lnTo>
                    <a:pt x="1664" y="933"/>
                  </a:lnTo>
                  <a:lnTo>
                    <a:pt x="1869" y="681"/>
                  </a:lnTo>
                  <a:lnTo>
                    <a:pt x="1996" y="564"/>
                  </a:lnTo>
                  <a:lnTo>
                    <a:pt x="2136" y="458"/>
                  </a:lnTo>
                  <a:lnTo>
                    <a:pt x="2293" y="366"/>
                  </a:lnTo>
                  <a:lnTo>
                    <a:pt x="2469" y="286"/>
                  </a:lnTo>
                  <a:lnTo>
                    <a:pt x="2662" y="224"/>
                  </a:lnTo>
                  <a:lnTo>
                    <a:pt x="2870" y="184"/>
                  </a:lnTo>
                  <a:lnTo>
                    <a:pt x="3101" y="161"/>
                  </a:lnTo>
                  <a:lnTo>
                    <a:pt x="3346" y="169"/>
                  </a:lnTo>
                  <a:lnTo>
                    <a:pt x="3148" y="99"/>
                  </a:lnTo>
                  <a:lnTo>
                    <a:pt x="2948" y="52"/>
                  </a:lnTo>
                  <a:lnTo>
                    <a:pt x="2746" y="19"/>
                  </a:lnTo>
                  <a:lnTo>
                    <a:pt x="2537" y="0"/>
                  </a:lnTo>
                  <a:lnTo>
                    <a:pt x="2124" y="11"/>
                  </a:lnTo>
                  <a:lnTo>
                    <a:pt x="1715" y="81"/>
                  </a:lnTo>
                  <a:lnTo>
                    <a:pt x="1320" y="205"/>
                  </a:lnTo>
                  <a:lnTo>
                    <a:pt x="1126" y="289"/>
                  </a:lnTo>
                  <a:lnTo>
                    <a:pt x="940" y="385"/>
                  </a:lnTo>
                  <a:lnTo>
                    <a:pt x="761" y="491"/>
                  </a:lnTo>
                  <a:lnTo>
                    <a:pt x="589" y="611"/>
                  </a:lnTo>
                  <a:lnTo>
                    <a:pt x="267" y="88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8" name="AutoShape 11"/>
          <p:cNvSpPr>
            <a:spLocks noChangeArrowheads="1"/>
          </p:cNvSpPr>
          <p:nvPr/>
        </p:nvSpPr>
        <p:spPr bwMode="auto">
          <a:xfrm>
            <a:off x="1497889" y="3913717"/>
            <a:ext cx="2599633" cy="881691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zh-TW" sz="1800">
              <a:latin typeface="Courier" pitchFamily="49" charset="0"/>
              <a:ea typeface="標楷體" panose="03000509000000000000" pitchFamily="65" charset="-120"/>
              <a:cs typeface="Tahoma" panose="020B0604030504040204" pitchFamily="34" charset="0"/>
            </a:endParaRPr>
          </a:p>
        </p:txBody>
      </p:sp>
      <p:sp>
        <p:nvSpPr>
          <p:cNvPr id="51" name="標題 1"/>
          <p:cNvSpPr txBox="1">
            <a:spLocks/>
          </p:cNvSpPr>
          <p:nvPr/>
        </p:nvSpPr>
        <p:spPr>
          <a:xfrm>
            <a:off x="1474853" y="3969884"/>
            <a:ext cx="2422669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2800" dirty="0" smtClean="0"/>
              <a:t>不利</a:t>
            </a:r>
            <a:r>
              <a:rPr lang="zh-TW" altLang="en-US" sz="2800" dirty="0"/>
              <a:t>師生</a:t>
            </a:r>
            <a:r>
              <a:rPr lang="zh-TW" altLang="en-US" sz="2800" dirty="0" smtClean="0"/>
              <a:t>關係</a:t>
            </a:r>
            <a:endParaRPr lang="en-US" altLang="zh-TW" sz="2800" dirty="0" smtClean="0"/>
          </a:p>
          <a:p>
            <a:pPr algn="ctr"/>
            <a:r>
              <a:rPr lang="zh-TW" altLang="en-US" sz="2800" dirty="0" smtClean="0"/>
              <a:t>及</a:t>
            </a:r>
            <a:r>
              <a:rPr lang="zh-TW" altLang="en-US" sz="2800" dirty="0"/>
              <a:t>親師溝通</a:t>
            </a:r>
          </a:p>
        </p:txBody>
      </p:sp>
      <p:sp>
        <p:nvSpPr>
          <p:cNvPr id="52" name="AutoShape 11"/>
          <p:cNvSpPr>
            <a:spLocks noChangeArrowheads="1"/>
          </p:cNvSpPr>
          <p:nvPr/>
        </p:nvSpPr>
        <p:spPr bwMode="auto">
          <a:xfrm>
            <a:off x="2143129" y="2621255"/>
            <a:ext cx="2568348" cy="881691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zh-TW" sz="1800">
              <a:latin typeface="Courier" pitchFamily="49" charset="0"/>
              <a:ea typeface="標楷體" panose="03000509000000000000" pitchFamily="65" charset="-120"/>
              <a:cs typeface="Tahoma" panose="020B0604030504040204" pitchFamily="34" charset="0"/>
            </a:endParaRPr>
          </a:p>
        </p:txBody>
      </p:sp>
      <p:sp>
        <p:nvSpPr>
          <p:cNvPr id="53" name="標題 1"/>
          <p:cNvSpPr txBox="1">
            <a:spLocks/>
          </p:cNvSpPr>
          <p:nvPr/>
        </p:nvSpPr>
        <p:spPr>
          <a:xfrm>
            <a:off x="2143129" y="2677422"/>
            <a:ext cx="2422669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2800" dirty="0" smtClean="0"/>
              <a:t>個</a:t>
            </a:r>
            <a:r>
              <a:rPr lang="zh-TW" altLang="en-US" sz="2800" dirty="0"/>
              <a:t>資外洩疑慮</a:t>
            </a:r>
          </a:p>
        </p:txBody>
      </p:sp>
      <p:sp>
        <p:nvSpPr>
          <p:cNvPr id="54" name="矩形 53"/>
          <p:cNvSpPr/>
          <p:nvPr/>
        </p:nvSpPr>
        <p:spPr>
          <a:xfrm>
            <a:off x="5371393" y="4120612"/>
            <a:ext cx="536075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000" dirty="0">
                <a:ln w="0"/>
                <a:latin typeface="微軟正黑體" panose="020B0604030504040204" pitchFamily="34" charset="-120"/>
                <a:ea typeface="微軟正黑體" panose="020B0604030504040204" pitchFamily="34" charset="-120"/>
              </a:rPr>
              <a:t>預設教保服務人員或其他服務人員為加害人，並長期處於被監視的情境，有違教育工作宗旨及意涵，不利經營正向及信賴關係。</a:t>
            </a:r>
            <a:endParaRPr lang="zh-TW" altLang="en-US" sz="2000" b="0" cap="none" spc="0" dirty="0">
              <a:ln w="0"/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967478" y="2872044"/>
            <a:ext cx="479264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000" dirty="0">
                <a:ln w="0"/>
                <a:latin typeface="微軟正黑體" panose="020B0604030504040204" pitchFamily="34" charset="-120"/>
                <a:ea typeface="微軟正黑體" panose="020B0604030504040204" pitchFamily="34" charset="-120"/>
              </a:rPr>
              <a:t>隨著網路普及，園所留存之監視資料潛伏資安遭竊疑慮，憂托育人員及幼兒個人資料外洩，為有心人士所利用。</a:t>
            </a:r>
            <a:endParaRPr lang="zh-TW" altLang="en-US" sz="2000" b="0" cap="none" spc="0" dirty="0">
              <a:ln w="0"/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" name="AutoShape 11"/>
          <p:cNvSpPr>
            <a:spLocks noChangeArrowheads="1"/>
          </p:cNvSpPr>
          <p:nvPr/>
        </p:nvSpPr>
        <p:spPr bwMode="auto">
          <a:xfrm>
            <a:off x="2782782" y="1328793"/>
            <a:ext cx="2568348" cy="881691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zh-TW" sz="1800">
              <a:latin typeface="Courier" pitchFamily="49" charset="0"/>
              <a:ea typeface="標楷體" panose="03000509000000000000" pitchFamily="65" charset="-120"/>
              <a:cs typeface="Tahoma" panose="020B0604030504040204" pitchFamily="34" charset="0"/>
            </a:endParaRPr>
          </a:p>
        </p:txBody>
      </p:sp>
      <p:sp>
        <p:nvSpPr>
          <p:cNvPr id="57" name="標題 1"/>
          <p:cNvSpPr txBox="1">
            <a:spLocks/>
          </p:cNvSpPr>
          <p:nvPr/>
        </p:nvSpPr>
        <p:spPr>
          <a:xfrm>
            <a:off x="2956325" y="1372807"/>
            <a:ext cx="2181827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2800" dirty="0" smtClean="0"/>
              <a:t>影響教師</a:t>
            </a:r>
            <a:r>
              <a:rPr lang="zh-TW" altLang="en-US" sz="2800" dirty="0"/>
              <a:t>及幼兒隱私權</a:t>
            </a:r>
          </a:p>
        </p:txBody>
      </p:sp>
      <p:sp>
        <p:nvSpPr>
          <p:cNvPr id="58" name="矩形 57"/>
          <p:cNvSpPr/>
          <p:nvPr/>
        </p:nvSpPr>
        <p:spPr>
          <a:xfrm>
            <a:off x="6464809" y="1611927"/>
            <a:ext cx="429531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000" dirty="0">
                <a:ln w="0"/>
                <a:latin typeface="微軟正黑體" panose="020B0604030504040204" pitchFamily="34" charset="-120"/>
                <a:ea typeface="微軟正黑體" panose="020B0604030504040204" pitchFamily="34" charset="-120"/>
              </a:rPr>
              <a:t>於幼托場所裝設監視設備涉及侵犯當事人（包括受照顧的嬰幼兒）隱私及個人資料保護。</a:t>
            </a:r>
            <a:endParaRPr lang="zh-TW" altLang="en-US" sz="2000" b="0" cap="none" spc="0" dirty="0">
              <a:ln w="0"/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AutoShape 11"/>
          <p:cNvSpPr>
            <a:spLocks noChangeArrowheads="1"/>
          </p:cNvSpPr>
          <p:nvPr/>
        </p:nvSpPr>
        <p:spPr bwMode="auto">
          <a:xfrm>
            <a:off x="1028369" y="5354316"/>
            <a:ext cx="2599633" cy="881691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zh-TW" sz="1800">
              <a:latin typeface="Courier" pitchFamily="49" charset="0"/>
              <a:ea typeface="標楷體" panose="03000509000000000000" pitchFamily="65" charset="-120"/>
              <a:cs typeface="Tahoma" panose="020B0604030504040204" pitchFamily="34" charset="0"/>
            </a:endParaRPr>
          </a:p>
        </p:txBody>
      </p:sp>
      <p:sp>
        <p:nvSpPr>
          <p:cNvPr id="60" name="標題 1"/>
          <p:cNvSpPr txBox="1">
            <a:spLocks/>
          </p:cNvSpPr>
          <p:nvPr/>
        </p:nvSpPr>
        <p:spPr>
          <a:xfrm>
            <a:off x="894971" y="5410483"/>
            <a:ext cx="2823948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2800" dirty="0"/>
              <a:t>中央母法未修訂</a:t>
            </a:r>
          </a:p>
        </p:txBody>
      </p:sp>
      <p:sp>
        <p:nvSpPr>
          <p:cNvPr id="61" name="矩形 60"/>
          <p:cNvSpPr/>
          <p:nvPr/>
        </p:nvSpPr>
        <p:spPr>
          <a:xfrm>
            <a:off x="4771400" y="5519129"/>
            <a:ext cx="60078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000" dirty="0" smtClean="0">
                <a:ln w="0"/>
                <a:latin typeface="微軟正黑體" panose="020B0604030504040204" pitchFamily="34" charset="-120"/>
                <a:ea typeface="微軟正黑體" panose="020B0604030504040204" pitchFamily="34" charset="-120"/>
              </a:rPr>
              <a:t>幼兒教育的主管機關為教育局，中央為教育部，主管法規為幼兒教育法，應該由中央母法訂定之。</a:t>
            </a:r>
            <a:endParaRPr lang="zh-TW" altLang="en-US" sz="2000" b="0" cap="none" spc="0" dirty="0">
              <a:ln w="0"/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353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775966" y="218607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未來方向</a:t>
            </a:r>
            <a:endParaRPr lang="zh-TW" altLang="en-US" dirty="0"/>
          </a:p>
        </p:txBody>
      </p:sp>
      <p:sp>
        <p:nvSpPr>
          <p:cNvPr id="16" name="Rounded Rectangle 3"/>
          <p:cNvSpPr/>
          <p:nvPr/>
        </p:nvSpPr>
        <p:spPr>
          <a:xfrm rot="16200000">
            <a:off x="5213964" y="-3041527"/>
            <a:ext cx="1589898" cy="1046589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9"/>
          <p:cNvSpPr/>
          <p:nvPr/>
        </p:nvSpPr>
        <p:spPr>
          <a:xfrm rot="16200000">
            <a:off x="930995" y="1532395"/>
            <a:ext cx="1302349" cy="128156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23"/>
          <p:cNvSpPr txBox="1"/>
          <p:nvPr/>
        </p:nvSpPr>
        <p:spPr>
          <a:xfrm>
            <a:off x="977292" y="1706368"/>
            <a:ext cx="1245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6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標題 1"/>
          <p:cNvSpPr txBox="1">
            <a:spLocks/>
          </p:cNvSpPr>
          <p:nvPr/>
        </p:nvSpPr>
        <p:spPr>
          <a:xfrm>
            <a:off x="2424276" y="1506242"/>
            <a:ext cx="8626729" cy="1342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2800" dirty="0" smtClean="0">
                <a:solidFill>
                  <a:schemeClr val="bg1"/>
                </a:solidFill>
              </a:rPr>
              <a:t>於托嬰中心裝設監視錄影設備，已有中央法令規定，社會局已</a:t>
            </a:r>
            <a:r>
              <a:rPr lang="zh-TW" altLang="en-US" sz="2800" smtClean="0">
                <a:solidFill>
                  <a:schemeClr val="bg1"/>
                </a:solidFill>
              </a:rPr>
              <a:t>監督本市托</a:t>
            </a:r>
            <a:r>
              <a:rPr lang="zh-TW" altLang="en-US" sz="2800" dirty="0" smtClean="0">
                <a:solidFill>
                  <a:schemeClr val="bg1"/>
                </a:solidFill>
              </a:rPr>
              <a:t>嬰中心建置完畢，未來持續加強運用及管理。</a:t>
            </a:r>
            <a:endParaRPr lang="en-US" altLang="zh-TW" sz="2800" dirty="0" smtClean="0">
              <a:solidFill>
                <a:schemeClr val="bg1"/>
              </a:solidFill>
            </a:endParaRPr>
          </a:p>
        </p:txBody>
      </p:sp>
      <p:sp>
        <p:nvSpPr>
          <p:cNvPr id="19" name="Rounded Rectangle 3"/>
          <p:cNvSpPr/>
          <p:nvPr/>
        </p:nvSpPr>
        <p:spPr>
          <a:xfrm rot="16200000">
            <a:off x="5131375" y="-1213768"/>
            <a:ext cx="1755078" cy="10465892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23"/>
          <p:cNvSpPr txBox="1"/>
          <p:nvPr/>
        </p:nvSpPr>
        <p:spPr>
          <a:xfrm>
            <a:off x="977292" y="3511345"/>
            <a:ext cx="1245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6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1" name="標題 1"/>
          <p:cNvSpPr txBox="1">
            <a:spLocks/>
          </p:cNvSpPr>
          <p:nvPr/>
        </p:nvSpPr>
        <p:spPr>
          <a:xfrm>
            <a:off x="2424276" y="3457682"/>
            <a:ext cx="8626729" cy="10693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2800" dirty="0">
                <a:solidFill>
                  <a:schemeClr val="bg1"/>
                </a:solidFill>
              </a:rPr>
              <a:t>規劃公告各幼兒園具備監視錄影設備之相關資訊於教育局網站，增進家長教育選擇權。</a:t>
            </a:r>
            <a:endParaRPr lang="en-US" altLang="zh-TW" sz="2800" dirty="0" smtClean="0">
              <a:solidFill>
                <a:schemeClr val="bg1"/>
              </a:solidFill>
            </a:endParaRPr>
          </a:p>
        </p:txBody>
      </p:sp>
      <p:sp>
        <p:nvSpPr>
          <p:cNvPr id="22" name="Oval 9"/>
          <p:cNvSpPr/>
          <p:nvPr/>
        </p:nvSpPr>
        <p:spPr>
          <a:xfrm rot="16200000">
            <a:off x="930704" y="3337663"/>
            <a:ext cx="1338834" cy="13174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3"/>
          <p:cNvSpPr txBox="1"/>
          <p:nvPr/>
        </p:nvSpPr>
        <p:spPr>
          <a:xfrm>
            <a:off x="977292" y="3511345"/>
            <a:ext cx="1245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02</a:t>
            </a:r>
            <a:endParaRPr lang="ko-KR" altLang="en-US" sz="6000" b="1" dirty="0">
              <a:solidFill>
                <a:schemeClr val="accent6">
                  <a:lumMod val="60000"/>
                  <a:lumOff val="40000"/>
                </a:schemeClr>
              </a:solidFill>
              <a:cs typeface="Arial" pitchFamily="34" charset="0"/>
            </a:endParaRPr>
          </a:p>
        </p:txBody>
      </p:sp>
      <p:sp>
        <p:nvSpPr>
          <p:cNvPr id="24" name="Rounded Rectangle 3"/>
          <p:cNvSpPr/>
          <p:nvPr/>
        </p:nvSpPr>
        <p:spPr>
          <a:xfrm rot="16200000">
            <a:off x="5108098" y="703390"/>
            <a:ext cx="1755078" cy="1041933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Oval 9"/>
          <p:cNvSpPr/>
          <p:nvPr/>
        </p:nvSpPr>
        <p:spPr>
          <a:xfrm rot="16200000">
            <a:off x="930704" y="5231544"/>
            <a:ext cx="1338834" cy="13174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3"/>
          <p:cNvSpPr txBox="1"/>
          <p:nvPr/>
        </p:nvSpPr>
        <p:spPr>
          <a:xfrm>
            <a:off x="977292" y="5405226"/>
            <a:ext cx="1245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b="1" dirty="0" smtClean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6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7" name="標題 1"/>
          <p:cNvSpPr txBox="1">
            <a:spLocks/>
          </p:cNvSpPr>
          <p:nvPr/>
        </p:nvSpPr>
        <p:spPr>
          <a:xfrm>
            <a:off x="2532161" y="5424860"/>
            <a:ext cx="8626729" cy="10693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2800" dirty="0">
                <a:solidFill>
                  <a:schemeClr val="bg1"/>
                </a:solidFill>
              </a:rPr>
              <a:t>持續透過每年上百場次教保研習增進教保服務人員相關知能，並不定期到園法令檢查及基礎評鑑輔導園所符合相關規範。</a:t>
            </a:r>
            <a:endParaRPr lang="en-US" altLang="zh-TW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0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簡報完畢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感謝各位議座賜與寶貴意見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234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85184" y="1544169"/>
            <a:ext cx="2497163" cy="821066"/>
          </a:xfrm>
        </p:spPr>
        <p:txBody>
          <a:bodyPr>
            <a:normAutofit/>
          </a:bodyPr>
          <a:lstStyle/>
          <a:p>
            <a:r>
              <a:rPr lang="zh-TW" altLang="en-US" sz="4400" u="sng" dirty="0" smtClean="0"/>
              <a:t>制定緣起</a:t>
            </a:r>
            <a:endParaRPr lang="zh-TW" altLang="en-US" sz="4400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9070" y="2365235"/>
            <a:ext cx="10729390" cy="370774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altLang="zh-TW" sz="4000" b="1" dirty="0" smtClean="0"/>
              <a:t>108</a:t>
            </a:r>
            <a:r>
              <a:rPr lang="zh-TW" altLang="en-US" sz="4000" b="1" dirty="0"/>
              <a:t>年春節期間發生重大兒虐致死案，於臺南市議會第</a:t>
            </a:r>
            <a:r>
              <a:rPr lang="en-US" altLang="zh-TW" sz="4000" b="1" dirty="0"/>
              <a:t>3</a:t>
            </a:r>
            <a:r>
              <a:rPr lang="zh-TW" altLang="en-US" sz="4000" b="1" dirty="0"/>
              <a:t>屆第</a:t>
            </a:r>
            <a:r>
              <a:rPr lang="en-US" altLang="zh-TW" sz="4000" b="1" dirty="0"/>
              <a:t>1</a:t>
            </a:r>
            <a:r>
              <a:rPr lang="zh-TW" altLang="en-US" sz="4000" b="1" dirty="0"/>
              <a:t>次臨時會「虐童事件處理及防治專案報告」會議決議請市府儘速訂定兒少保護自治條例。</a:t>
            </a:r>
          </a:p>
          <a:p>
            <a:pPr>
              <a:lnSpc>
                <a:spcPct val="160000"/>
              </a:lnSpc>
            </a:pPr>
            <a:endParaRPr lang="ko-KR" altLang="en-US" sz="4000" b="1" dirty="0"/>
          </a:p>
          <a:p>
            <a:pPr marL="0" indent="0">
              <a:lnSpc>
                <a:spcPct val="160000"/>
              </a:lnSpc>
              <a:buNone/>
            </a:pP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775966" y="218607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 smtClean="0"/>
              <a:t>臺南市兒童及少年保護自治條例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847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5127" y="239632"/>
            <a:ext cx="10515600" cy="848185"/>
          </a:xfrm>
        </p:spPr>
        <p:txBody>
          <a:bodyPr/>
          <a:lstStyle/>
          <a:p>
            <a:r>
              <a:rPr lang="zh-TW" altLang="en-US" dirty="0"/>
              <a:t>臺南市兒童及少年保護自治</a:t>
            </a:r>
            <a:r>
              <a:rPr lang="zh-TW" altLang="en-US" dirty="0" smtClean="0"/>
              <a:t>條例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grpSp>
        <p:nvGrpSpPr>
          <p:cNvPr id="60" name="群組 59"/>
          <p:cNvGrpSpPr/>
          <p:nvPr/>
        </p:nvGrpSpPr>
        <p:grpSpPr>
          <a:xfrm>
            <a:off x="452872" y="2098675"/>
            <a:ext cx="11300110" cy="4440237"/>
            <a:chOff x="429434" y="1803717"/>
            <a:chExt cx="11300110" cy="4440237"/>
          </a:xfrm>
        </p:grpSpPr>
        <p:grpSp>
          <p:nvGrpSpPr>
            <p:cNvPr id="38" name="Group 2"/>
            <p:cNvGrpSpPr>
              <a:grpSpLocks/>
            </p:cNvGrpSpPr>
            <p:nvPr/>
          </p:nvGrpSpPr>
          <p:grpSpPr bwMode="auto">
            <a:xfrm>
              <a:off x="551793" y="1803717"/>
              <a:ext cx="11177751" cy="4440237"/>
              <a:chOff x="521" y="663"/>
              <a:chExt cx="4601" cy="2797"/>
            </a:xfrm>
          </p:grpSpPr>
          <p:sp>
            <p:nvSpPr>
              <p:cNvPr id="39" name="Rectangle 3"/>
              <p:cNvSpPr>
                <a:spLocks noChangeArrowheads="1"/>
              </p:cNvSpPr>
              <p:nvPr/>
            </p:nvSpPr>
            <p:spPr bwMode="gray">
              <a:xfrm>
                <a:off x="521" y="663"/>
                <a:ext cx="1625" cy="560"/>
              </a:xfrm>
              <a:prstGeom prst="rect">
                <a:avLst/>
              </a:prstGeom>
              <a:solidFill>
                <a:srgbClr val="6399AB"/>
              </a:solidFill>
              <a:ln w="25400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45720" tIns="44450" rIns="45720" bIns="44450" anchor="ctr" anchorCtr="1"/>
              <a:lstStyle>
                <a:lvl1pPr eaLnBrk="0" hangingPunct="0">
                  <a:spcBef>
                    <a:spcPct val="20000"/>
                  </a:spcBef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kumimoji="0" lang="en-US" altLang="zh-TW" sz="2400">
                    <a:solidFill>
                      <a:srgbClr val="FFFFFF"/>
                    </a:solidFill>
                    <a:latin typeface="Tahoma" panose="020B0604030504040204" pitchFamily="34" charset="0"/>
                    <a:ea typeface="典匠中特圓" pitchFamily="49" charset="-120"/>
                    <a:cs typeface="Tahoma" panose="020B0604030504040204" pitchFamily="34" charset="0"/>
                  </a:rPr>
                  <a:t> </a:t>
                </a:r>
              </a:p>
            </p:txBody>
          </p:sp>
          <p:sp>
            <p:nvSpPr>
              <p:cNvPr id="40" name="Rectangle 4"/>
              <p:cNvSpPr>
                <a:spLocks noChangeArrowheads="1"/>
              </p:cNvSpPr>
              <p:nvPr/>
            </p:nvSpPr>
            <p:spPr bwMode="gray">
              <a:xfrm>
                <a:off x="521" y="1218"/>
                <a:ext cx="1625" cy="559"/>
              </a:xfrm>
              <a:prstGeom prst="rect">
                <a:avLst/>
              </a:prstGeom>
              <a:solidFill>
                <a:srgbClr val="B1A35D"/>
              </a:solidFill>
              <a:ln w="25400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45720" tIns="44450" rIns="45720" bIns="44450" anchor="ctr" anchorCtr="1"/>
              <a:lstStyle>
                <a:lvl1pPr eaLnBrk="0" hangingPunct="0">
                  <a:spcBef>
                    <a:spcPct val="20000"/>
                  </a:spcBef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kumimoji="0" lang="en-US" altLang="zh-TW" sz="2400">
                    <a:solidFill>
                      <a:srgbClr val="FFFFFF"/>
                    </a:solidFill>
                    <a:latin typeface="Tahoma" panose="020B0604030504040204" pitchFamily="34" charset="0"/>
                    <a:ea typeface="典匠中特圓" pitchFamily="49" charset="-120"/>
                    <a:cs typeface="Tahoma" panose="020B0604030504040204" pitchFamily="34" charset="0"/>
                  </a:rPr>
                  <a:t> </a:t>
                </a:r>
              </a:p>
            </p:txBody>
          </p:sp>
          <p:sp>
            <p:nvSpPr>
              <p:cNvPr id="41" name="Rectangle 5"/>
              <p:cNvSpPr>
                <a:spLocks noChangeArrowheads="1"/>
              </p:cNvSpPr>
              <p:nvPr/>
            </p:nvSpPr>
            <p:spPr bwMode="gray">
              <a:xfrm>
                <a:off x="521" y="1777"/>
                <a:ext cx="1625" cy="561"/>
              </a:xfrm>
              <a:prstGeom prst="rect">
                <a:avLst/>
              </a:prstGeom>
              <a:solidFill>
                <a:srgbClr val="D97300"/>
              </a:solidFill>
              <a:ln w="25400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45720" tIns="44450" rIns="45720" bIns="44450" anchor="ctr" anchorCtr="1"/>
              <a:lstStyle>
                <a:lvl1pPr eaLnBrk="0" hangingPunct="0">
                  <a:spcBef>
                    <a:spcPct val="20000"/>
                  </a:spcBef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kumimoji="0" lang="en-US" altLang="zh-TW" sz="2400">
                    <a:solidFill>
                      <a:srgbClr val="FFFFFF"/>
                    </a:solidFill>
                    <a:latin typeface="Tahoma" panose="020B0604030504040204" pitchFamily="34" charset="0"/>
                    <a:ea typeface="典匠中特圓" pitchFamily="49" charset="-120"/>
                    <a:cs typeface="Tahoma" panose="020B0604030504040204" pitchFamily="34" charset="0"/>
                  </a:rPr>
                  <a:t> </a:t>
                </a:r>
              </a:p>
            </p:txBody>
          </p:sp>
          <p:sp>
            <p:nvSpPr>
              <p:cNvPr id="42" name="Rectangle 6"/>
              <p:cNvSpPr>
                <a:spLocks noChangeArrowheads="1"/>
              </p:cNvSpPr>
              <p:nvPr/>
            </p:nvSpPr>
            <p:spPr bwMode="gray">
              <a:xfrm>
                <a:off x="521" y="2333"/>
                <a:ext cx="1625" cy="560"/>
              </a:xfrm>
              <a:prstGeom prst="rect">
                <a:avLst/>
              </a:prstGeom>
              <a:solidFill>
                <a:srgbClr val="E0AD12"/>
              </a:solidFill>
              <a:ln w="25400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45720" tIns="44450" rIns="45720" bIns="44450" anchor="ctr" anchorCtr="1"/>
              <a:lstStyle>
                <a:lvl1pPr eaLnBrk="0" hangingPunct="0">
                  <a:spcBef>
                    <a:spcPct val="20000"/>
                  </a:spcBef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kumimoji="0" lang="en-US" altLang="zh-TW" sz="2400">
                    <a:solidFill>
                      <a:srgbClr val="FFFFFF"/>
                    </a:solidFill>
                    <a:latin typeface="Tahoma" panose="020B0604030504040204" pitchFamily="34" charset="0"/>
                    <a:ea typeface="典匠中特圓" pitchFamily="49" charset="-120"/>
                    <a:cs typeface="Tahoma" panose="020B0604030504040204" pitchFamily="34" charset="0"/>
                  </a:rPr>
                  <a:t> </a:t>
                </a:r>
              </a:p>
            </p:txBody>
          </p:sp>
          <p:sp>
            <p:nvSpPr>
              <p:cNvPr id="43" name="Line 7"/>
              <p:cNvSpPr>
                <a:spLocks noChangeShapeType="1"/>
              </p:cNvSpPr>
              <p:nvPr/>
            </p:nvSpPr>
            <p:spPr bwMode="gray">
              <a:xfrm>
                <a:off x="2194" y="663"/>
                <a:ext cx="2928" cy="0"/>
              </a:xfrm>
              <a:prstGeom prst="line">
                <a:avLst/>
              </a:prstGeom>
              <a:noFill/>
              <a:ln w="28575" cap="rnd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4" name="Line 8"/>
              <p:cNvSpPr>
                <a:spLocks noChangeShapeType="1"/>
              </p:cNvSpPr>
              <p:nvPr/>
            </p:nvSpPr>
            <p:spPr bwMode="gray">
              <a:xfrm>
                <a:off x="2194" y="1221"/>
                <a:ext cx="2928" cy="0"/>
              </a:xfrm>
              <a:prstGeom prst="line">
                <a:avLst/>
              </a:prstGeom>
              <a:noFill/>
              <a:ln w="28575" cap="rnd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5" name="Line 9"/>
              <p:cNvSpPr>
                <a:spLocks noChangeShapeType="1"/>
              </p:cNvSpPr>
              <p:nvPr/>
            </p:nvSpPr>
            <p:spPr bwMode="gray">
              <a:xfrm>
                <a:off x="2194" y="1778"/>
                <a:ext cx="2928" cy="0"/>
              </a:xfrm>
              <a:prstGeom prst="line">
                <a:avLst/>
              </a:prstGeom>
              <a:noFill/>
              <a:ln w="28575" cap="rnd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6" name="Line 10"/>
              <p:cNvSpPr>
                <a:spLocks noChangeShapeType="1"/>
              </p:cNvSpPr>
              <p:nvPr/>
            </p:nvSpPr>
            <p:spPr bwMode="gray">
              <a:xfrm>
                <a:off x="2194" y="2336"/>
                <a:ext cx="2928" cy="0"/>
              </a:xfrm>
              <a:prstGeom prst="line">
                <a:avLst/>
              </a:prstGeom>
              <a:noFill/>
              <a:ln w="28575" cap="rnd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7" name="Rectangle 11"/>
              <p:cNvSpPr>
                <a:spLocks noChangeArrowheads="1"/>
              </p:cNvSpPr>
              <p:nvPr/>
            </p:nvSpPr>
            <p:spPr bwMode="gray">
              <a:xfrm>
                <a:off x="521" y="2900"/>
                <a:ext cx="1625" cy="560"/>
              </a:xfrm>
              <a:prstGeom prst="rect">
                <a:avLst/>
              </a:prstGeom>
              <a:solidFill>
                <a:srgbClr val="A1A646"/>
              </a:solidFill>
              <a:ln w="25400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45720" tIns="44450" rIns="45720" bIns="44450" anchor="ctr" anchorCtr="1"/>
              <a:lstStyle>
                <a:lvl1pPr eaLnBrk="0" hangingPunct="0">
                  <a:spcBef>
                    <a:spcPct val="20000"/>
                  </a:spcBef>
                  <a:buChar char="•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bg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algn="ctr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kumimoji="0" lang="en-US" altLang="zh-TW" sz="2400">
                    <a:solidFill>
                      <a:srgbClr val="FFFFFF"/>
                    </a:solidFill>
                    <a:latin typeface="Tahoma" panose="020B0604030504040204" pitchFamily="34" charset="0"/>
                    <a:ea typeface="典匠中特圓" pitchFamily="49" charset="-120"/>
                    <a:cs typeface="Tahoma" panose="020B0604030504040204" pitchFamily="34" charset="0"/>
                  </a:rPr>
                  <a:t> </a:t>
                </a:r>
              </a:p>
            </p:txBody>
          </p:sp>
          <p:sp>
            <p:nvSpPr>
              <p:cNvPr id="48" name="Line 12"/>
              <p:cNvSpPr>
                <a:spLocks noChangeShapeType="1"/>
              </p:cNvSpPr>
              <p:nvPr/>
            </p:nvSpPr>
            <p:spPr bwMode="gray">
              <a:xfrm>
                <a:off x="2194" y="2902"/>
                <a:ext cx="2928" cy="0"/>
              </a:xfrm>
              <a:prstGeom prst="line">
                <a:avLst/>
              </a:prstGeom>
              <a:noFill/>
              <a:ln w="28575" cap="rnd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9" name="矩形 48"/>
            <p:cNvSpPr/>
            <p:nvPr/>
          </p:nvSpPr>
          <p:spPr>
            <a:xfrm>
              <a:off x="1013457" y="1987609"/>
              <a:ext cx="2954655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24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擴大兒少保護安全網</a:t>
              </a:r>
              <a:endParaRPr lang="zh-TW" alt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4499596" y="1862504"/>
              <a:ext cx="7229947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公寓大廈管理員及產後護理機構人員需接受兒少保護通報基本訓練。</a:t>
              </a:r>
              <a:endParaRPr lang="zh-TW" altLang="en-US" sz="2000" b="0" cap="none" spc="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705680" y="2867629"/>
              <a:ext cx="3570208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24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加強風險因子控管及追蹤</a:t>
              </a:r>
              <a:endParaRPr lang="zh-TW" alt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4499595" y="2772619"/>
              <a:ext cx="7229947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兒虐高風險族群</a:t>
              </a:r>
              <a:r>
                <a:rPr lang="en-US" altLang="zh-TW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未成年孕產婦、載有未成年之酒駕者</a:t>
              </a:r>
              <a:r>
                <a:rPr lang="en-US" altLang="zh-TW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，加強關懷訪視及輔導。</a:t>
              </a:r>
              <a:endParaRPr lang="zh-TW" altLang="en-US" sz="2000" b="0" cap="none" spc="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432813" y="3771383"/>
              <a:ext cx="41857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24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提昇親職知能，減少潛在個案</a:t>
              </a:r>
              <a:endParaRPr lang="zh-TW" alt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4499594" y="3722170"/>
              <a:ext cx="7229947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增加戶政、醫療院所、調解委員會等單位，提供育兒資訊或親職教育資訊。</a:t>
              </a:r>
              <a:endParaRPr lang="zh-TW" altLang="en-US" sz="2000" b="0" cap="none" spc="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429434" y="4672593"/>
              <a:ext cx="41857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24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運用科技偵查，強化人身安全</a:t>
              </a:r>
              <a:endParaRPr lang="zh-TW" alt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1321232" y="5565636"/>
              <a:ext cx="2339102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24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鼓勵裝設監視器</a:t>
              </a:r>
              <a:endParaRPr lang="zh-TW" alt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4499593" y="4568504"/>
              <a:ext cx="7229947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行方不明兒少使用科技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偵查方式查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找，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針對兒虐相對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人進行約制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查訪。</a:t>
              </a:r>
              <a:endParaRPr lang="zh-TW" altLang="en-US" sz="2000" b="0" cap="none" spc="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4499593" y="5465273"/>
              <a:ext cx="7229947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000" dirty="0">
                  <a:ln w="0"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為利兒虐</a:t>
              </a:r>
              <a:r>
                <a:rPr lang="zh-TW" altLang="en-US" sz="2000" dirty="0" smtClean="0">
                  <a:ln w="0"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案件調查時證據佐證說明，並依適時給予相應之懲罰或釐清真相，鼓勵兒少照顧場所裝設監視器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zh-TW" altLang="en-US" sz="2000" b="0" cap="none" spc="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59" name="標題 1"/>
          <p:cNvSpPr txBox="1">
            <a:spLocks/>
          </p:cNvSpPr>
          <p:nvPr/>
        </p:nvSpPr>
        <p:spPr>
          <a:xfrm>
            <a:off x="4784475" y="1146603"/>
            <a:ext cx="2636903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4400" u="sng" dirty="0" smtClean="0"/>
              <a:t>法規導向</a:t>
            </a:r>
            <a:endParaRPr lang="zh-TW" altLang="en-US" sz="4400" u="sng" dirty="0"/>
          </a:p>
        </p:txBody>
      </p:sp>
    </p:spTree>
    <p:extLst>
      <p:ext uri="{BB962C8B-B14F-4D97-AF65-F5344CB8AC3E}">
        <p14:creationId xmlns:p14="http://schemas.microsoft.com/office/powerpoint/2010/main" val="208415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5127" y="239632"/>
            <a:ext cx="10515600" cy="848185"/>
          </a:xfrm>
        </p:spPr>
        <p:txBody>
          <a:bodyPr/>
          <a:lstStyle/>
          <a:p>
            <a:r>
              <a:rPr lang="zh-TW" altLang="en-US" dirty="0"/>
              <a:t>臺南市兒童及少年保護自治</a:t>
            </a:r>
            <a:r>
              <a:rPr lang="zh-TW" altLang="en-US" dirty="0" smtClean="0"/>
              <a:t>條例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59" name="標題 1"/>
          <p:cNvSpPr txBox="1">
            <a:spLocks/>
          </p:cNvSpPr>
          <p:nvPr/>
        </p:nvSpPr>
        <p:spPr>
          <a:xfrm>
            <a:off x="4784475" y="1146603"/>
            <a:ext cx="2636903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4400" u="sng" dirty="0" smtClean="0"/>
              <a:t>立法原意</a:t>
            </a:r>
            <a:endParaRPr lang="zh-TW" altLang="en-US" sz="4400" u="sng" dirty="0"/>
          </a:p>
        </p:txBody>
      </p:sp>
      <p:grpSp>
        <p:nvGrpSpPr>
          <p:cNvPr id="90" name="群組 89"/>
          <p:cNvGrpSpPr/>
          <p:nvPr/>
        </p:nvGrpSpPr>
        <p:grpSpPr>
          <a:xfrm>
            <a:off x="600761" y="1883620"/>
            <a:ext cx="11281184" cy="4726687"/>
            <a:chOff x="616526" y="2039042"/>
            <a:chExt cx="11281184" cy="4726687"/>
          </a:xfrm>
        </p:grpSpPr>
        <p:sp>
          <p:nvSpPr>
            <p:cNvPr id="62" name="AutoShape 3"/>
            <p:cNvSpPr>
              <a:spLocks noChangeArrowheads="1"/>
            </p:cNvSpPr>
            <p:nvPr/>
          </p:nvSpPr>
          <p:spPr bwMode="gray">
            <a:xfrm>
              <a:off x="4068853" y="3587439"/>
              <a:ext cx="2034073" cy="396232"/>
            </a:xfrm>
            <a:prstGeom prst="rightArrow">
              <a:avLst>
                <a:gd name="adj1" fmla="val 57620"/>
                <a:gd name="adj2" fmla="val 109582"/>
              </a:avLst>
            </a:prstGeom>
            <a:gradFill rotWithShape="1">
              <a:gsLst>
                <a:gs pos="0">
                  <a:srgbClr val="BAD2DA"/>
                </a:gs>
                <a:gs pos="100000">
                  <a:srgbClr val="6399AB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3" name="AutoShape 4"/>
            <p:cNvSpPr>
              <a:spLocks noChangeArrowheads="1"/>
            </p:cNvSpPr>
            <p:nvPr/>
          </p:nvSpPr>
          <p:spPr bwMode="gray">
            <a:xfrm>
              <a:off x="4068853" y="4783162"/>
              <a:ext cx="2034073" cy="396232"/>
            </a:xfrm>
            <a:prstGeom prst="rightArrow">
              <a:avLst>
                <a:gd name="adj1" fmla="val 57620"/>
                <a:gd name="adj2" fmla="val 109582"/>
              </a:avLst>
            </a:prstGeom>
            <a:gradFill rotWithShape="1">
              <a:gsLst>
                <a:gs pos="0">
                  <a:srgbClr val="BAD2DA"/>
                </a:gs>
                <a:gs pos="100000">
                  <a:srgbClr val="6399AB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4" name="AutoShape 5"/>
            <p:cNvSpPr>
              <a:spLocks noChangeArrowheads="1"/>
            </p:cNvSpPr>
            <p:nvPr/>
          </p:nvSpPr>
          <p:spPr bwMode="gray">
            <a:xfrm>
              <a:off x="4068853" y="6014012"/>
              <a:ext cx="2034073" cy="396232"/>
            </a:xfrm>
            <a:prstGeom prst="rightArrow">
              <a:avLst>
                <a:gd name="adj1" fmla="val 57620"/>
                <a:gd name="adj2" fmla="val 109582"/>
              </a:avLst>
            </a:prstGeom>
            <a:gradFill rotWithShape="1">
              <a:gsLst>
                <a:gs pos="0">
                  <a:srgbClr val="BAD2DA"/>
                </a:gs>
                <a:gs pos="100000">
                  <a:srgbClr val="6399AB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5" name="Oval 6"/>
            <p:cNvSpPr>
              <a:spLocks noChangeArrowheads="1"/>
            </p:cNvSpPr>
            <p:nvPr/>
          </p:nvSpPr>
          <p:spPr bwMode="gray">
            <a:xfrm>
              <a:off x="616526" y="3261461"/>
              <a:ext cx="3842516" cy="1006037"/>
            </a:xfrm>
            <a:prstGeom prst="ellipse">
              <a:avLst/>
            </a:prstGeom>
            <a:solidFill>
              <a:srgbClr val="5274A6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zh-TW">
                <a:latin typeface="Courier" pitchFamily="49" charset="0"/>
                <a:ea typeface="μO±d????Ae￥~|r?°" pitchFamily="49" charset="-120"/>
              </a:endParaRPr>
            </a:p>
          </p:txBody>
        </p:sp>
        <p:sp>
          <p:nvSpPr>
            <p:cNvPr id="66" name="Oval 7"/>
            <p:cNvSpPr>
              <a:spLocks noChangeArrowheads="1"/>
            </p:cNvSpPr>
            <p:nvPr/>
          </p:nvSpPr>
          <p:spPr bwMode="gray">
            <a:xfrm>
              <a:off x="616526" y="4492311"/>
              <a:ext cx="3842516" cy="1004632"/>
            </a:xfrm>
            <a:prstGeom prst="ellipse">
              <a:avLst/>
            </a:prstGeom>
            <a:solidFill>
              <a:srgbClr val="A1A646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7" name="Oval 8"/>
            <p:cNvSpPr>
              <a:spLocks noChangeArrowheads="1"/>
            </p:cNvSpPr>
            <p:nvPr/>
          </p:nvSpPr>
          <p:spPr bwMode="gray">
            <a:xfrm>
              <a:off x="616526" y="5759692"/>
              <a:ext cx="3842516" cy="1006037"/>
            </a:xfrm>
            <a:prstGeom prst="ellipse">
              <a:avLst/>
            </a:prstGeom>
            <a:solidFill>
              <a:srgbClr val="E0AD12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8" name="AutoShape 9"/>
            <p:cNvSpPr>
              <a:spLocks noChangeArrowheads="1"/>
            </p:cNvSpPr>
            <p:nvPr/>
          </p:nvSpPr>
          <p:spPr bwMode="gray">
            <a:xfrm>
              <a:off x="4068853" y="2365020"/>
              <a:ext cx="2034073" cy="396232"/>
            </a:xfrm>
            <a:prstGeom prst="rightArrow">
              <a:avLst>
                <a:gd name="adj1" fmla="val 57620"/>
                <a:gd name="adj2" fmla="val 109582"/>
              </a:avLst>
            </a:prstGeom>
            <a:gradFill rotWithShape="1">
              <a:gsLst>
                <a:gs pos="0">
                  <a:srgbClr val="BAD2DA"/>
                </a:gs>
                <a:gs pos="100000">
                  <a:srgbClr val="6399AB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" tIns="44450" rIns="45720" bIns="44450" anchor="ctr" anchorCtr="1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9" name="Oval 10"/>
            <p:cNvSpPr>
              <a:spLocks noChangeArrowheads="1"/>
            </p:cNvSpPr>
            <p:nvPr/>
          </p:nvSpPr>
          <p:spPr bwMode="gray">
            <a:xfrm>
              <a:off x="616526" y="2039042"/>
              <a:ext cx="3842516" cy="1006037"/>
            </a:xfrm>
            <a:prstGeom prst="ellipse">
              <a:avLst/>
            </a:prstGeom>
            <a:solidFill>
              <a:srgbClr val="D97300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45720" tIns="44450" rIns="45720" bIns="44450" anchor="ctr" anchorCtr="1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30000"/>
                </a:spcBef>
              </a:pPr>
              <a:endParaRPr kumimoji="0" lang="zh-TW" altLang="zh-TW" sz="1600" b="1">
                <a:solidFill>
                  <a:srgbClr val="FFFFFF"/>
                </a:solidFill>
              </a:endParaRPr>
            </a:p>
          </p:txBody>
        </p:sp>
        <p:sp>
          <p:nvSpPr>
            <p:cNvPr id="70" name="AutoShape 11"/>
            <p:cNvSpPr>
              <a:spLocks noChangeArrowheads="1"/>
            </p:cNvSpPr>
            <p:nvPr/>
          </p:nvSpPr>
          <p:spPr bwMode="auto">
            <a:xfrm>
              <a:off x="6403050" y="3390958"/>
              <a:ext cx="5494660" cy="99150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TW" altLang="en-US" sz="4000" dirty="0">
                <a:solidFill>
                  <a:srgbClr val="C0C0C0"/>
                </a:solidFill>
                <a:latin typeface="Courier" pitchFamily="49" charset="0"/>
                <a:ea typeface="標楷體" panose="03000509000000000000" pitchFamily="65" charset="-120"/>
                <a:cs typeface="Tahoma" panose="020B0604030504040204" pitchFamily="34" charset="0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1344671" y="2282567"/>
              <a:ext cx="2339102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28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中央立法趨勢</a:t>
              </a:r>
              <a:endParaRPr lang="zh-TW" altLang="en-US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1688978" y="3535408"/>
              <a:ext cx="162095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28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預防嚇阻</a:t>
              </a:r>
              <a:endParaRPr lang="zh-TW" altLang="en-US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1624270" y="4748304"/>
              <a:ext cx="162095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28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事件佐證</a:t>
              </a:r>
              <a:endParaRPr lang="zh-TW" altLang="en-US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1085661" y="6055480"/>
              <a:ext cx="2698175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28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設置監視器辦法</a:t>
              </a:r>
              <a:endParaRPr lang="zh-TW" altLang="en-US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3" name="AutoShape 11"/>
            <p:cNvSpPr>
              <a:spLocks noChangeArrowheads="1"/>
            </p:cNvSpPr>
            <p:nvPr/>
          </p:nvSpPr>
          <p:spPr bwMode="auto">
            <a:xfrm>
              <a:off x="6403050" y="2205974"/>
              <a:ext cx="5494660" cy="99150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TW" altLang="en-US" sz="4000" dirty="0">
                <a:solidFill>
                  <a:srgbClr val="C0C0C0"/>
                </a:solidFill>
                <a:latin typeface="Courier" pitchFamily="49" charset="0"/>
                <a:ea typeface="標楷體" panose="03000509000000000000" pitchFamily="65" charset="-120"/>
                <a:cs typeface="Tahoma" panose="020B0604030504040204" pitchFamily="34" charset="0"/>
              </a:endParaRPr>
            </a:p>
          </p:txBody>
        </p:sp>
        <p:sp>
          <p:nvSpPr>
            <p:cNvPr id="84" name="AutoShape 11"/>
            <p:cNvSpPr>
              <a:spLocks noChangeArrowheads="1"/>
            </p:cNvSpPr>
            <p:nvPr/>
          </p:nvSpPr>
          <p:spPr bwMode="auto">
            <a:xfrm>
              <a:off x="6403050" y="4575942"/>
              <a:ext cx="5494660" cy="99150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TW" altLang="en-US" sz="4000" dirty="0">
                <a:solidFill>
                  <a:srgbClr val="C0C0C0"/>
                </a:solidFill>
                <a:latin typeface="Courier" pitchFamily="49" charset="0"/>
                <a:ea typeface="標楷體" panose="03000509000000000000" pitchFamily="65" charset="-120"/>
                <a:cs typeface="Tahoma" panose="020B0604030504040204" pitchFamily="34" charset="0"/>
              </a:endParaRPr>
            </a:p>
          </p:txBody>
        </p:sp>
        <p:sp>
          <p:nvSpPr>
            <p:cNvPr id="85" name="AutoShape 11"/>
            <p:cNvSpPr>
              <a:spLocks noChangeArrowheads="1"/>
            </p:cNvSpPr>
            <p:nvPr/>
          </p:nvSpPr>
          <p:spPr bwMode="auto">
            <a:xfrm>
              <a:off x="6387943" y="5690806"/>
              <a:ext cx="5494660" cy="99150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TW" altLang="en-US" sz="4000" dirty="0">
                <a:solidFill>
                  <a:srgbClr val="C0C0C0"/>
                </a:solidFill>
                <a:latin typeface="Courier" pitchFamily="49" charset="0"/>
                <a:ea typeface="標楷體" panose="03000509000000000000" pitchFamily="65" charset="-120"/>
                <a:cs typeface="Tahoma" panose="020B0604030504040204" pitchFamily="34" charset="0"/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6569540" y="2206496"/>
              <a:ext cx="5328169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兒童及少年福利與權益保障法於</a:t>
              </a:r>
              <a:r>
                <a:rPr lang="en-US" altLang="zh-TW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108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  <a:r>
                <a:rPr lang="en-US" altLang="zh-TW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29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日三讀通過，其中修訂第</a:t>
              </a:r>
              <a:r>
                <a:rPr lang="en-US" altLang="zh-TW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77-1</a:t>
              </a:r>
              <a:r>
                <a:rPr lang="zh-TW" altLang="en-US" sz="2000" dirty="0">
                  <a:ln w="0"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條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「托嬰中心應裝設監視錄影設備」。</a:t>
              </a:r>
              <a:endParaRPr lang="zh-TW" altLang="en-US" sz="2000" b="0" cap="none" spc="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6569540" y="3526533"/>
              <a:ext cx="5265763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預防幼兒人身安全受侵害，嚇阻照顧者侵害幼兒，以預防兒童保護事件發生。</a:t>
              </a:r>
              <a:endParaRPr lang="zh-TW" altLang="en-US" sz="2000" b="0" cap="none" spc="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6537349" y="4717751"/>
              <a:ext cx="5297955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altLang="zh-TW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6</a:t>
              </a:r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歲以下兒少未有表達能力無法還原事實，因此透過畫面可以加以佐證事件之發生實際情形。</a:t>
              </a:r>
              <a:endParaRPr lang="zh-TW" altLang="en-US" sz="2000" b="0" cap="none" spc="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6446825" y="5690722"/>
              <a:ext cx="5297955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000" b="0" cap="none" spc="0" dirty="0" smtClean="0">
                  <a:ln w="0"/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現況幼兒園多數已裝設監視器，卻缺管理制度之保護及監督，造成業者與家長針對監視器畫面調閱與否發生爭端。</a:t>
              </a:r>
              <a:endParaRPr lang="zh-TW" altLang="en-US" sz="2000" b="0" cap="none" spc="0" dirty="0">
                <a:ln w="0"/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744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剪去對角線角落矩形 2"/>
          <p:cNvSpPr/>
          <p:nvPr/>
        </p:nvSpPr>
        <p:spPr>
          <a:xfrm>
            <a:off x="549637" y="1342998"/>
            <a:ext cx="10985222" cy="144273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5127" y="239632"/>
            <a:ext cx="10515600" cy="848185"/>
          </a:xfrm>
        </p:spPr>
        <p:txBody>
          <a:bodyPr/>
          <a:lstStyle/>
          <a:p>
            <a:pPr algn="ctr"/>
            <a:r>
              <a:rPr lang="zh-TW" altLang="en-US" dirty="0"/>
              <a:t>臺南市</a:t>
            </a:r>
            <a:r>
              <a:rPr lang="zh-TW" altLang="en-US" dirty="0" smtClean="0"/>
              <a:t>議會請本府辦理公聽會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59" name="標題 1"/>
          <p:cNvSpPr txBox="1">
            <a:spLocks/>
          </p:cNvSpPr>
          <p:nvPr/>
        </p:nvSpPr>
        <p:spPr>
          <a:xfrm>
            <a:off x="845127" y="1554950"/>
            <a:ext cx="10689732" cy="1061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3200" b="0" dirty="0" smtClean="0"/>
              <a:t>因應市議會於</a:t>
            </a:r>
            <a:r>
              <a:rPr lang="en-US" altLang="zh-TW" sz="3200" b="0" dirty="0" smtClean="0"/>
              <a:t>108</a:t>
            </a:r>
            <a:r>
              <a:rPr lang="zh-TW" altLang="en-US" sz="3200" b="0" dirty="0" smtClean="0"/>
              <a:t>年</a:t>
            </a:r>
            <a:r>
              <a:rPr lang="en-US" altLang="zh-TW" sz="3200" b="0" dirty="0" smtClean="0"/>
              <a:t>12</a:t>
            </a:r>
            <a:r>
              <a:rPr lang="zh-TW" altLang="en-US" sz="3200" b="0" dirty="0" smtClean="0"/>
              <a:t>月</a:t>
            </a:r>
            <a:r>
              <a:rPr lang="en-US" altLang="zh-TW" sz="3200" b="0" dirty="0" smtClean="0"/>
              <a:t>24</a:t>
            </a:r>
            <a:r>
              <a:rPr lang="zh-TW" altLang="en-US" sz="3200" b="0" dirty="0" smtClean="0"/>
              <a:t>日第三屆第二次定期會會議決議請本府召開公聽會以瞭解民意。本府業於</a:t>
            </a:r>
            <a:r>
              <a:rPr lang="en-US" altLang="zh-TW" sz="3200" b="0" dirty="0" smtClean="0"/>
              <a:t>108</a:t>
            </a:r>
            <a:r>
              <a:rPr lang="zh-TW" altLang="en-US" sz="3200" b="0" dirty="0" smtClean="0"/>
              <a:t>年</a:t>
            </a:r>
            <a:r>
              <a:rPr lang="en-US" altLang="zh-TW" sz="3200" b="0" dirty="0" smtClean="0"/>
              <a:t>12</a:t>
            </a:r>
            <a:r>
              <a:rPr lang="zh-TW" altLang="en-US" sz="3200" b="0" dirty="0" smtClean="0"/>
              <a:t>月</a:t>
            </a:r>
            <a:r>
              <a:rPr lang="en-US" altLang="zh-TW" sz="3200" b="0" dirty="0" smtClean="0"/>
              <a:t>27</a:t>
            </a:r>
            <a:r>
              <a:rPr lang="zh-TW" altLang="en-US" sz="3200" b="0" dirty="0" smtClean="0"/>
              <a:t>日至</a:t>
            </a:r>
            <a:r>
              <a:rPr lang="en-US" altLang="zh-TW" sz="3200" b="0" dirty="0" smtClean="0"/>
              <a:t>109</a:t>
            </a:r>
            <a:r>
              <a:rPr lang="zh-TW" altLang="en-US" sz="3200" b="0" dirty="0" smtClean="0"/>
              <a:t>年</a:t>
            </a:r>
            <a:r>
              <a:rPr lang="en-US" altLang="zh-TW" sz="3200" b="0" dirty="0" smtClean="0"/>
              <a:t>1</a:t>
            </a:r>
            <a:r>
              <a:rPr lang="zh-TW" altLang="en-US" sz="3200" b="0" dirty="0" smtClean="0"/>
              <a:t>月</a:t>
            </a:r>
            <a:r>
              <a:rPr lang="en-US" altLang="zh-TW" sz="3200" b="0" dirty="0" smtClean="0"/>
              <a:t>5</a:t>
            </a:r>
            <a:r>
              <a:rPr lang="zh-TW" altLang="en-US" sz="3200" b="0" dirty="0" smtClean="0"/>
              <a:t>日共辦理四場公聽會。</a:t>
            </a:r>
            <a:endParaRPr lang="zh-TW" altLang="en-US" sz="3200" b="0" dirty="0"/>
          </a:p>
        </p:txBody>
      </p:sp>
      <p:sp>
        <p:nvSpPr>
          <p:cNvPr id="32" name="標題 1"/>
          <p:cNvSpPr txBox="1">
            <a:spLocks/>
          </p:cNvSpPr>
          <p:nvPr/>
        </p:nvSpPr>
        <p:spPr>
          <a:xfrm>
            <a:off x="294456" y="2741251"/>
            <a:ext cx="3618704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3600" u="sng" dirty="0" smtClean="0"/>
              <a:t>公聽會宣傳管道：</a:t>
            </a:r>
            <a:endParaRPr lang="zh-TW" altLang="en-US" sz="3600" u="sng" dirty="0"/>
          </a:p>
        </p:txBody>
      </p:sp>
      <p:grpSp>
        <p:nvGrpSpPr>
          <p:cNvPr id="6" name="群組 5"/>
          <p:cNvGrpSpPr/>
          <p:nvPr/>
        </p:nvGrpSpPr>
        <p:grpSpPr>
          <a:xfrm>
            <a:off x="294456" y="3509838"/>
            <a:ext cx="6361905" cy="3348162"/>
            <a:chOff x="719379" y="3458758"/>
            <a:chExt cx="6361905" cy="3348162"/>
          </a:xfrm>
        </p:grpSpPr>
        <p:grpSp>
          <p:nvGrpSpPr>
            <p:cNvPr id="5" name="群組 4"/>
            <p:cNvGrpSpPr/>
            <p:nvPr/>
          </p:nvGrpSpPr>
          <p:grpSpPr>
            <a:xfrm>
              <a:off x="719380" y="3458758"/>
              <a:ext cx="6361904" cy="3262717"/>
              <a:chOff x="549637" y="3265674"/>
              <a:chExt cx="4601279" cy="3262717"/>
            </a:xfrm>
          </p:grpSpPr>
          <p:sp>
            <p:nvSpPr>
              <p:cNvPr id="27" name="Freeform 4"/>
              <p:cNvSpPr>
                <a:spLocks/>
              </p:cNvSpPr>
              <p:nvPr/>
            </p:nvSpPr>
            <p:spPr bwMode="gray">
              <a:xfrm>
                <a:off x="549637" y="5689594"/>
                <a:ext cx="4601279" cy="838797"/>
              </a:xfrm>
              <a:custGeom>
                <a:avLst/>
                <a:gdLst>
                  <a:gd name="T0" fmla="*/ 0 w 845"/>
                  <a:gd name="T1" fmla="*/ 0 h 101"/>
                  <a:gd name="T2" fmla="*/ 5169 w 845"/>
                  <a:gd name="T3" fmla="*/ 0 h 101"/>
                  <a:gd name="T4" fmla="*/ 4551 w 845"/>
                  <a:gd name="T5" fmla="*/ 1437 h 101"/>
                  <a:gd name="T6" fmla="*/ 0 w 845"/>
                  <a:gd name="T7" fmla="*/ 1437 h 101"/>
                  <a:gd name="T8" fmla="*/ 0 w 845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5"/>
                  <a:gd name="T16" fmla="*/ 0 h 101"/>
                  <a:gd name="T17" fmla="*/ 845 w 845"/>
                  <a:gd name="T18" fmla="*/ 101 h 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5" h="101">
                    <a:moveTo>
                      <a:pt x="0" y="0"/>
                    </a:moveTo>
                    <a:lnTo>
                      <a:pt x="845" y="0"/>
                    </a:lnTo>
                    <a:lnTo>
                      <a:pt x="744" y="101"/>
                    </a:lnTo>
                    <a:lnTo>
                      <a:pt x="0" y="1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AD12"/>
              </a:solidFill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lIns="45720" tIns="44450" rIns="45720" bIns="44450" anchor="ctr" anchorCtr="1"/>
              <a:lstStyle/>
              <a:p>
                <a:endParaRPr lang="zh-TW" altLang="en-US"/>
              </a:p>
            </p:txBody>
          </p:sp>
          <p:sp>
            <p:nvSpPr>
              <p:cNvPr id="28" name="Freeform 5"/>
              <p:cNvSpPr>
                <a:spLocks/>
              </p:cNvSpPr>
              <p:nvPr/>
            </p:nvSpPr>
            <p:spPr bwMode="gray">
              <a:xfrm>
                <a:off x="549637" y="4930367"/>
                <a:ext cx="4601279" cy="838797"/>
              </a:xfrm>
              <a:custGeom>
                <a:avLst/>
                <a:gdLst>
                  <a:gd name="T0" fmla="*/ 0 w 845"/>
                  <a:gd name="T1" fmla="*/ 0 h 101"/>
                  <a:gd name="T2" fmla="*/ 5169 w 845"/>
                  <a:gd name="T3" fmla="*/ 0 h 101"/>
                  <a:gd name="T4" fmla="*/ 4551 w 845"/>
                  <a:gd name="T5" fmla="*/ 1437 h 101"/>
                  <a:gd name="T6" fmla="*/ 0 w 845"/>
                  <a:gd name="T7" fmla="*/ 1437 h 101"/>
                  <a:gd name="T8" fmla="*/ 0 w 845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5"/>
                  <a:gd name="T16" fmla="*/ 0 h 101"/>
                  <a:gd name="T17" fmla="*/ 845 w 845"/>
                  <a:gd name="T18" fmla="*/ 101 h 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5" h="101">
                    <a:moveTo>
                      <a:pt x="0" y="0"/>
                    </a:moveTo>
                    <a:lnTo>
                      <a:pt x="845" y="0"/>
                    </a:lnTo>
                    <a:lnTo>
                      <a:pt x="744" y="101"/>
                    </a:lnTo>
                    <a:lnTo>
                      <a:pt x="0" y="1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7300"/>
              </a:solidFill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lIns="45720" tIns="44450" rIns="45720" bIns="44450" anchor="ctr" anchorCtr="1"/>
              <a:lstStyle/>
              <a:p>
                <a:endParaRPr lang="zh-TW" altLang="en-US"/>
              </a:p>
            </p:txBody>
          </p:sp>
          <p:sp>
            <p:nvSpPr>
              <p:cNvPr id="30" name="Freeform 7"/>
              <p:cNvSpPr>
                <a:spLocks/>
              </p:cNvSpPr>
              <p:nvPr/>
            </p:nvSpPr>
            <p:spPr bwMode="gray">
              <a:xfrm>
                <a:off x="549637" y="4091570"/>
                <a:ext cx="4601279" cy="838797"/>
              </a:xfrm>
              <a:custGeom>
                <a:avLst/>
                <a:gdLst>
                  <a:gd name="T0" fmla="*/ 0 w 845"/>
                  <a:gd name="T1" fmla="*/ 0 h 101"/>
                  <a:gd name="T2" fmla="*/ 5169 w 845"/>
                  <a:gd name="T3" fmla="*/ 0 h 101"/>
                  <a:gd name="T4" fmla="*/ 4551 w 845"/>
                  <a:gd name="T5" fmla="*/ 1437 h 101"/>
                  <a:gd name="T6" fmla="*/ 0 w 845"/>
                  <a:gd name="T7" fmla="*/ 1437 h 101"/>
                  <a:gd name="T8" fmla="*/ 0 w 845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5"/>
                  <a:gd name="T16" fmla="*/ 0 h 101"/>
                  <a:gd name="T17" fmla="*/ 845 w 845"/>
                  <a:gd name="T18" fmla="*/ 101 h 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5" h="101">
                    <a:moveTo>
                      <a:pt x="0" y="0"/>
                    </a:moveTo>
                    <a:lnTo>
                      <a:pt x="845" y="0"/>
                    </a:lnTo>
                    <a:lnTo>
                      <a:pt x="744" y="101"/>
                    </a:lnTo>
                    <a:lnTo>
                      <a:pt x="0" y="1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1A35D"/>
              </a:solidFill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lIns="45720" tIns="44450" rIns="45720" bIns="44450" anchor="ctr" anchorCtr="1"/>
              <a:lstStyle/>
              <a:p>
                <a:endParaRPr lang="zh-TW" altLang="en-US"/>
              </a:p>
            </p:txBody>
          </p:sp>
          <p:sp>
            <p:nvSpPr>
              <p:cNvPr id="29" name="Freeform 6"/>
              <p:cNvSpPr>
                <a:spLocks/>
              </p:cNvSpPr>
              <p:nvPr/>
            </p:nvSpPr>
            <p:spPr bwMode="gray">
              <a:xfrm>
                <a:off x="549637" y="3265674"/>
                <a:ext cx="4601279" cy="838797"/>
              </a:xfrm>
              <a:custGeom>
                <a:avLst/>
                <a:gdLst>
                  <a:gd name="T0" fmla="*/ 0 w 845"/>
                  <a:gd name="T1" fmla="*/ 0 h 101"/>
                  <a:gd name="T2" fmla="*/ 5169 w 845"/>
                  <a:gd name="T3" fmla="*/ 0 h 101"/>
                  <a:gd name="T4" fmla="*/ 4551 w 845"/>
                  <a:gd name="T5" fmla="*/ 1437 h 101"/>
                  <a:gd name="T6" fmla="*/ 0 w 845"/>
                  <a:gd name="T7" fmla="*/ 1437 h 101"/>
                  <a:gd name="T8" fmla="*/ 0 w 845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5"/>
                  <a:gd name="T16" fmla="*/ 0 h 101"/>
                  <a:gd name="T17" fmla="*/ 845 w 845"/>
                  <a:gd name="T18" fmla="*/ 101 h 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5" h="101">
                    <a:moveTo>
                      <a:pt x="0" y="0"/>
                    </a:moveTo>
                    <a:lnTo>
                      <a:pt x="845" y="0"/>
                    </a:lnTo>
                    <a:lnTo>
                      <a:pt x="744" y="101"/>
                    </a:lnTo>
                    <a:lnTo>
                      <a:pt x="0" y="1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399AB"/>
              </a:solidFill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lIns="45720" tIns="44450" rIns="45720" bIns="44450" anchor="ctr" anchorCtr="1"/>
              <a:lstStyle/>
              <a:p>
                <a:endParaRPr lang="zh-TW" altLang="en-US"/>
              </a:p>
            </p:txBody>
          </p:sp>
        </p:grpSp>
        <p:sp>
          <p:nvSpPr>
            <p:cNvPr id="33" name="標題 1"/>
            <p:cNvSpPr txBox="1">
              <a:spLocks/>
            </p:cNvSpPr>
            <p:nvPr/>
          </p:nvSpPr>
          <p:spPr>
            <a:xfrm>
              <a:off x="795579" y="3489951"/>
              <a:ext cx="5596358" cy="8481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400" b="1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j-cs"/>
                </a:defRPr>
              </a:lvl1pPr>
            </a:lstStyle>
            <a:p>
              <a:r>
                <a:rPr lang="zh-TW" altLang="en-US" sz="2400" b="0" dirty="0" smtClean="0"/>
                <a:t>函文各局處轉知所屬、全市區公所公告</a:t>
              </a:r>
              <a:endParaRPr lang="zh-TW" altLang="en-US" sz="2400" b="0" dirty="0"/>
            </a:p>
          </p:txBody>
        </p:sp>
        <p:sp>
          <p:nvSpPr>
            <p:cNvPr id="34" name="標題 1"/>
            <p:cNvSpPr txBox="1">
              <a:spLocks/>
            </p:cNvSpPr>
            <p:nvPr/>
          </p:nvSpPr>
          <p:spPr>
            <a:xfrm>
              <a:off x="795578" y="4279959"/>
              <a:ext cx="5520161" cy="8481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400" b="1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j-cs"/>
                </a:defRPr>
              </a:lvl1pPr>
            </a:lstStyle>
            <a:p>
              <a:r>
                <a:rPr lang="zh-TW" altLang="en-US" sz="2400" b="0" dirty="0" smtClean="0"/>
                <a:t>公告於市府、社會局、家防中心網站、社會局臉書及臺南市政府</a:t>
              </a:r>
              <a:r>
                <a:rPr lang="en-US" altLang="zh-TW" sz="2400" b="0" dirty="0" smtClean="0"/>
                <a:t>line</a:t>
              </a:r>
              <a:endParaRPr lang="zh-TW" altLang="en-US" sz="2400" b="0" dirty="0"/>
            </a:p>
          </p:txBody>
        </p:sp>
        <p:sp>
          <p:nvSpPr>
            <p:cNvPr id="35" name="標題 1"/>
            <p:cNvSpPr txBox="1">
              <a:spLocks/>
            </p:cNvSpPr>
            <p:nvPr/>
          </p:nvSpPr>
          <p:spPr>
            <a:xfrm>
              <a:off x="719379" y="5132839"/>
              <a:ext cx="6106723" cy="8481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400" b="1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j-cs"/>
                </a:defRPr>
              </a:lvl1pPr>
            </a:lstStyle>
            <a:p>
              <a:r>
                <a:rPr lang="zh-TW" altLang="en-US" sz="2200" b="0" dirty="0" smtClean="0"/>
                <a:t>函文全台教育、幼教、家長、社政、法律等有關兒少工作之民間團體、專家學者及臺南市議員</a:t>
              </a:r>
              <a:endParaRPr lang="zh-TW" altLang="en-US" sz="2200" b="0" dirty="0"/>
            </a:p>
          </p:txBody>
        </p:sp>
        <p:sp>
          <p:nvSpPr>
            <p:cNvPr id="36" name="標題 1"/>
            <p:cNvSpPr txBox="1">
              <a:spLocks/>
            </p:cNvSpPr>
            <p:nvPr/>
          </p:nvSpPr>
          <p:spPr>
            <a:xfrm>
              <a:off x="719379" y="5958735"/>
              <a:ext cx="5596358" cy="84818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400" b="1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j-cs"/>
                </a:defRPr>
              </a:lvl1pPr>
            </a:lstStyle>
            <a:p>
              <a:r>
                <a:rPr lang="zh-TW" altLang="en-US" sz="2400" b="0" dirty="0"/>
                <a:t>臺</a:t>
              </a:r>
              <a:r>
                <a:rPr lang="zh-TW" altLang="en-US" sz="2400" b="0" dirty="0" smtClean="0"/>
                <a:t>南市有線電視公用頻道廣告節目託播</a:t>
              </a:r>
              <a:endParaRPr lang="zh-TW" altLang="en-US" sz="2400" b="0" dirty="0"/>
            </a:p>
          </p:txBody>
        </p:sp>
      </p:grpSp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103894"/>
              </p:ext>
            </p:extLst>
          </p:nvPr>
        </p:nvGraphicFramePr>
        <p:xfrm>
          <a:off x="6997642" y="3487352"/>
          <a:ext cx="498311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296"/>
                <a:gridCol w="2361866"/>
                <a:gridCol w="856356"/>
                <a:gridCol w="880601"/>
              </a:tblGrid>
              <a:tr h="4383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地點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參加人數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發言人數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3371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12/27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新營區大宏王公社區活動中心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3532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12/30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安平區新南國小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3783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1/5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早上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安平區華平里活動中心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3783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1/5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下午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新營區大宏王公社區活動中心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9" name="標題 1"/>
          <p:cNvSpPr txBox="1">
            <a:spLocks/>
          </p:cNvSpPr>
          <p:nvPr/>
        </p:nvSpPr>
        <p:spPr>
          <a:xfrm>
            <a:off x="6997642" y="2723692"/>
            <a:ext cx="3618704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3600" u="sng" dirty="0" smtClean="0"/>
              <a:t>公聽會場次人數：</a:t>
            </a:r>
            <a:endParaRPr lang="zh-TW" alt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149498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0761" y="239632"/>
            <a:ext cx="11128254" cy="848185"/>
          </a:xfrm>
        </p:spPr>
        <p:txBody>
          <a:bodyPr>
            <a:noAutofit/>
          </a:bodyPr>
          <a:lstStyle/>
          <a:p>
            <a:r>
              <a:rPr lang="zh-TW" altLang="en-US" sz="5000" dirty="0"/>
              <a:t>於公聽會</a:t>
            </a:r>
            <a:r>
              <a:rPr lang="zh-TW" altLang="en-US" sz="5000" dirty="0" smtClean="0"/>
              <a:t>後決議刪除監視錄影設備條文</a:t>
            </a:r>
            <a:endParaRPr lang="zh-TW" altLang="en-US" sz="5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59" name="標題 1"/>
          <p:cNvSpPr txBox="1">
            <a:spLocks/>
          </p:cNvSpPr>
          <p:nvPr/>
        </p:nvSpPr>
        <p:spPr>
          <a:xfrm>
            <a:off x="2445062" y="1173876"/>
            <a:ext cx="7439653" cy="12231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3200" u="sng" dirty="0" smtClean="0"/>
              <a:t>第三屆第三次定期會再提本自治條例，</a:t>
            </a:r>
            <a:endParaRPr lang="en-US" altLang="zh-TW" sz="3200" u="sng" dirty="0" smtClean="0"/>
          </a:p>
          <a:p>
            <a:pPr algn="ctr">
              <a:lnSpc>
                <a:spcPct val="150000"/>
              </a:lnSpc>
            </a:pPr>
            <a:r>
              <a:rPr lang="zh-TW" altLang="en-US" sz="3200" u="sng" dirty="0" smtClean="0"/>
              <a:t>依公聽會意見刪除草案第</a:t>
            </a:r>
            <a:r>
              <a:rPr lang="en-US" altLang="zh-TW" sz="3200" u="sng" dirty="0" smtClean="0"/>
              <a:t>10</a:t>
            </a:r>
            <a:r>
              <a:rPr lang="zh-TW" altLang="en-US" sz="3200" u="sng" dirty="0" smtClean="0"/>
              <a:t>條條文。</a:t>
            </a:r>
            <a:endParaRPr lang="zh-TW" altLang="en-US" sz="3200" u="sng" dirty="0"/>
          </a:p>
        </p:txBody>
      </p:sp>
      <p:graphicFrame>
        <p:nvGraphicFramePr>
          <p:cNvPr id="2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452085"/>
              </p:ext>
            </p:extLst>
          </p:nvPr>
        </p:nvGraphicFramePr>
        <p:xfrm>
          <a:off x="473536" y="2667635"/>
          <a:ext cx="5691352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913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9828">
                <a:tc>
                  <a:txBody>
                    <a:bodyPr/>
                    <a:lstStyle/>
                    <a:p>
                      <a:pPr algn="ctr"/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9484">
                <a:tc>
                  <a:txBody>
                    <a:bodyPr/>
                    <a:lstStyle/>
                    <a:p>
                      <a:pPr algn="ctr" latinLnBrk="1"/>
                      <a:r>
                        <a:rPr lang="zh-TW" altLang="en-US" sz="32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公聽會多數民意對於裝設監視器條文尚有疑慮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4433">
                <a:tc>
                  <a:txBody>
                    <a:bodyPr/>
                    <a:lstStyle/>
                    <a:p>
                      <a:pPr marL="0" algn="ctr">
                        <a:lnSpc>
                          <a:spcPts val="4500"/>
                        </a:lnSpc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公聽會上針對草案第</a:t>
                      </a:r>
                      <a:r>
                        <a:rPr lang="en-US" altLang="zh-TW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10</a:t>
                      </a: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條：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itchFamily="34" charset="0"/>
                      </a:endParaRPr>
                    </a:p>
                    <a:p>
                      <a:pPr marL="0" algn="ctr">
                        <a:lnSpc>
                          <a:spcPts val="4500"/>
                        </a:lnSpc>
                      </a:pP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表示贊成裝設監視器有</a:t>
                      </a:r>
                      <a:r>
                        <a:rPr lang="en-US" altLang="zh-TW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9</a:t>
                      </a: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位，</a:t>
                      </a:r>
                      <a:endParaRPr lang="en-US" altLang="zh-TW" sz="2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itchFamily="34" charset="0"/>
                      </a:endParaRPr>
                    </a:p>
                    <a:p>
                      <a:pPr marL="0" algn="ctr">
                        <a:lnSpc>
                          <a:spcPts val="4500"/>
                        </a:lnSpc>
                      </a:pPr>
                      <a:r>
                        <a:rPr lang="zh-TW" altLang="en-US" sz="2800" b="1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表示反對裝設監視器有</a:t>
                      </a:r>
                      <a:r>
                        <a:rPr lang="en-US" altLang="zh-TW" sz="2800" b="1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289</a:t>
                      </a:r>
                      <a:r>
                        <a:rPr lang="zh-TW" altLang="en-US" sz="2800" b="1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位</a:t>
                      </a:r>
                      <a:endParaRPr lang="en-US" altLang="zh-TW" sz="2800" b="1" u="sng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itchFamily="34" charset="0"/>
                      </a:endParaRPr>
                    </a:p>
                    <a:p>
                      <a:pPr marL="0" algn="ctr">
                        <a:lnSpc>
                          <a:spcPts val="4500"/>
                        </a:lnSpc>
                      </a:pPr>
                      <a:r>
                        <a:rPr lang="en-US" altLang="zh-TW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(</a:t>
                      </a:r>
                      <a:r>
                        <a:rPr lang="zh-TW" altLang="en-US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包含現場發言、書面意見及連署書</a:t>
                      </a:r>
                      <a:r>
                        <a:rPr lang="en-US" altLang="zh-TW" sz="2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)</a:t>
                      </a:r>
                      <a:endParaRPr lang="en-US" altLang="ko-KR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Rectangle 3"/>
          <p:cNvSpPr/>
          <p:nvPr/>
        </p:nvSpPr>
        <p:spPr>
          <a:xfrm>
            <a:off x="8617526" y="2667635"/>
            <a:ext cx="2929431" cy="3688715"/>
          </a:xfrm>
          <a:prstGeom prst="rect">
            <a:avLst/>
          </a:prstGeom>
          <a:solidFill>
            <a:schemeClr val="accent2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9"/>
          <p:cNvSpPr txBox="1"/>
          <p:nvPr/>
        </p:nvSpPr>
        <p:spPr>
          <a:xfrm>
            <a:off x="8939924" y="3055840"/>
            <a:ext cx="2098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草案刪除第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10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條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8830056" y="4486550"/>
            <a:ext cx="25306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109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年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1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8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日府社家字第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1090086447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號函送臺南市議會。</a:t>
            </a:r>
            <a:endParaRPr lang="ko-KR" altLang="en-US" sz="2400" dirty="0"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30" name="向右箭號 29"/>
          <p:cNvSpPr/>
          <p:nvPr/>
        </p:nvSpPr>
        <p:spPr>
          <a:xfrm>
            <a:off x="6688365" y="3942986"/>
            <a:ext cx="1405685" cy="117719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0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86" y="239632"/>
            <a:ext cx="11346873" cy="848185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托嬰中心裝設監視錄影</a:t>
            </a:r>
            <a:r>
              <a:rPr lang="zh-TW" altLang="en-US" sz="4800" dirty="0" smtClean="0"/>
              <a:t>設備回歸中央立法</a:t>
            </a:r>
            <a:endParaRPr lang="zh-TW" altLang="en-US" sz="4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graphicFrame>
        <p:nvGraphicFramePr>
          <p:cNvPr id="2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458902"/>
              </p:ext>
            </p:extLst>
          </p:nvPr>
        </p:nvGraphicFramePr>
        <p:xfrm>
          <a:off x="504886" y="1856057"/>
          <a:ext cx="3025123" cy="45002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51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3127">
                <a:tc>
                  <a:txBody>
                    <a:bodyPr/>
                    <a:lstStyle/>
                    <a:p>
                      <a:pPr algn="ctr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19085">
                <a:tc>
                  <a:txBody>
                    <a:bodyPr/>
                    <a:lstStyle/>
                    <a:p>
                      <a:pPr algn="ctr" latinLnBrk="1"/>
                      <a:r>
                        <a:rPr lang="zh-TW" altLang="en-US" sz="4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兒權法修法</a:t>
                      </a:r>
                      <a:endParaRPr lang="zh-TW" altLang="en-US" sz="40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68081">
                <a:tc>
                  <a:txBody>
                    <a:bodyPr/>
                    <a:lstStyle/>
                    <a:p>
                      <a:pPr marL="720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立法院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108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年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3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月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29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日通過「兒童及少年福利與權益保障法」第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77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條之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1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：「托嬰中心應裝設監視錄影設備。」</a:t>
                      </a:r>
                      <a:endParaRPr lang="en-US" altLang="ko-KR" sz="24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向右箭號 28"/>
          <p:cNvSpPr/>
          <p:nvPr/>
        </p:nvSpPr>
        <p:spPr>
          <a:xfrm>
            <a:off x="3697272" y="3651596"/>
            <a:ext cx="810933" cy="79281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03643"/>
              </p:ext>
            </p:extLst>
          </p:nvPr>
        </p:nvGraphicFramePr>
        <p:xfrm>
          <a:off x="4675468" y="1856057"/>
          <a:ext cx="3025123" cy="45002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51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3127">
                <a:tc>
                  <a:txBody>
                    <a:bodyPr/>
                    <a:lstStyle/>
                    <a:p>
                      <a:pPr algn="ctr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19085">
                <a:tc>
                  <a:txBody>
                    <a:bodyPr/>
                    <a:lstStyle/>
                    <a:p>
                      <a:pPr algn="ctr" latinLnBrk="1"/>
                      <a:r>
                        <a:rPr lang="zh-TW" altLang="en-US" sz="4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制定辦法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68081">
                <a:tc>
                  <a:txBody>
                    <a:bodyPr/>
                    <a:lstStyle/>
                    <a:p>
                      <a:pPr marL="720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衛生福利部於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109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年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1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月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2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日公告「托嬰中心監視錄影設備設置及資訊管理利用辦法」。</a:t>
                      </a: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" name="向右箭號 37"/>
          <p:cNvSpPr/>
          <p:nvPr/>
        </p:nvSpPr>
        <p:spPr>
          <a:xfrm>
            <a:off x="7867854" y="3651596"/>
            <a:ext cx="810933" cy="79281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394370"/>
              </p:ext>
            </p:extLst>
          </p:nvPr>
        </p:nvGraphicFramePr>
        <p:xfrm>
          <a:off x="8846050" y="1856057"/>
          <a:ext cx="3025123" cy="45002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51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3127">
                <a:tc>
                  <a:txBody>
                    <a:bodyPr/>
                    <a:lstStyle/>
                    <a:p>
                      <a:pPr algn="ctr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19085">
                <a:tc>
                  <a:txBody>
                    <a:bodyPr/>
                    <a:lstStyle/>
                    <a:p>
                      <a:pPr algn="ctr" latinLnBrk="1"/>
                      <a:r>
                        <a:rPr lang="zh-TW" altLang="en-US" sz="28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臺南市托嬰中心</a:t>
                      </a:r>
                    </a:p>
                    <a:p>
                      <a:pPr algn="ctr" latinLnBrk="1"/>
                      <a:r>
                        <a:rPr lang="zh-TW" altLang="en-US" sz="28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已完成全面裝設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68081">
                <a:tc>
                  <a:txBody>
                    <a:bodyPr/>
                    <a:lstStyle/>
                    <a:p>
                      <a:pPr marL="720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臺南市政府社會局於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109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年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7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月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1</a:t>
                      </a: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itchFamily="34" charset="0"/>
                        </a:rPr>
                        <a:t>日稽查結果臺南市托嬰中心已全數完成裝設監視錄影設備。</a:t>
                      </a: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94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5127" y="437559"/>
            <a:ext cx="11036817" cy="848185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>臺南市議會第三屆第三次定期會法規委員會第</a:t>
            </a:r>
            <a:r>
              <a:rPr lang="en-US" altLang="zh-TW" sz="4400" dirty="0" smtClean="0"/>
              <a:t>1</a:t>
            </a:r>
            <a:r>
              <a:rPr lang="zh-TW" altLang="en-US" sz="4400" dirty="0" smtClean="0"/>
              <a:t>次議案審查建議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346075" y="1594884"/>
            <a:ext cx="11356976" cy="5126591"/>
            <a:chOff x="346075" y="1916113"/>
            <a:chExt cx="11356976" cy="4612278"/>
          </a:xfrm>
        </p:grpSpPr>
        <p:grpSp>
          <p:nvGrpSpPr>
            <p:cNvPr id="26" name="Group 2"/>
            <p:cNvGrpSpPr>
              <a:grpSpLocks/>
            </p:cNvGrpSpPr>
            <p:nvPr/>
          </p:nvGrpSpPr>
          <p:grpSpPr bwMode="auto">
            <a:xfrm>
              <a:off x="346075" y="1916113"/>
              <a:ext cx="8437563" cy="4612278"/>
              <a:chOff x="218" y="1207"/>
              <a:chExt cx="5315" cy="2145"/>
            </a:xfrm>
          </p:grpSpPr>
          <p:grpSp>
            <p:nvGrpSpPr>
              <p:cNvPr id="27" name="Group 3"/>
              <p:cNvGrpSpPr>
                <a:grpSpLocks/>
              </p:cNvGrpSpPr>
              <p:nvPr/>
            </p:nvGrpSpPr>
            <p:grpSpPr bwMode="auto">
              <a:xfrm>
                <a:off x="218" y="1211"/>
                <a:ext cx="1643" cy="2141"/>
                <a:chOff x="218" y="1831"/>
                <a:chExt cx="1643" cy="2141"/>
              </a:xfrm>
            </p:grpSpPr>
            <p:sp>
              <p:nvSpPr>
                <p:cNvPr id="34" name="Rectangle 4"/>
                <p:cNvSpPr>
                  <a:spLocks noChangeArrowheads="1"/>
                </p:cNvSpPr>
                <p:nvPr/>
              </p:nvSpPr>
              <p:spPr bwMode="auto">
                <a:xfrm>
                  <a:off x="218" y="2241"/>
                  <a:ext cx="1643" cy="1731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tIns="91440" bIns="91440"/>
                <a:lstStyle>
                  <a:lvl1pPr marL="111125" indent="-111125" eaLnBrk="0" hangingPunct="0">
                    <a:spcBef>
                      <a:spcPct val="20000"/>
                    </a:spcBef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lnSpc>
                      <a:spcPct val="95000"/>
                    </a:lnSpc>
                    <a:spcBef>
                      <a:spcPct val="25000"/>
                    </a:spcBef>
                    <a:buSzPct val="80000"/>
                  </a:pPr>
                  <a:endParaRPr kumimoji="0" lang="en-US" altLang="zh-TW" sz="1200">
                    <a:solidFill>
                      <a:srgbClr val="000000"/>
                    </a:solidFill>
                    <a:latin typeface="Futura Bk" pitchFamily="34" charset="0"/>
                  </a:endParaRPr>
                </a:p>
                <a:p>
                  <a:pPr eaLnBrk="1" hangingPunct="1">
                    <a:lnSpc>
                      <a:spcPct val="95000"/>
                    </a:lnSpc>
                    <a:spcBef>
                      <a:spcPct val="25000"/>
                    </a:spcBef>
                    <a:buSzPct val="80000"/>
                  </a:pPr>
                  <a:endParaRPr kumimoji="0" lang="en-US" altLang="zh-TW" sz="1200">
                    <a:solidFill>
                      <a:srgbClr val="000000"/>
                    </a:solidFill>
                    <a:latin typeface="Futura Bk" pitchFamily="34" charset="0"/>
                  </a:endParaRPr>
                </a:p>
              </p:txBody>
            </p:sp>
            <p:sp>
              <p:nvSpPr>
                <p:cNvPr id="35" name="Rectangle 5"/>
                <p:cNvSpPr>
                  <a:spLocks noChangeArrowheads="1"/>
                </p:cNvSpPr>
                <p:nvPr/>
              </p:nvSpPr>
              <p:spPr bwMode="gray">
                <a:xfrm>
                  <a:off x="218" y="1831"/>
                  <a:ext cx="1643" cy="410"/>
                </a:xfrm>
                <a:prstGeom prst="rect">
                  <a:avLst/>
                </a:prstGeom>
                <a:solidFill>
                  <a:srgbClr val="6399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 type="none" w="lg" len="sm"/>
                    </a14:hiddenLine>
                  </a:ext>
                </a:extLst>
              </p:spPr>
              <p:txBody>
                <a:bodyPr lIns="45720" tIns="44450" rIns="45720" bIns="44450" anchor="ctr" anchorCtr="1"/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>
                    <a:lnSpc>
                      <a:spcPct val="85000"/>
                    </a:lnSpc>
                    <a:spcBef>
                      <a:spcPct val="30000"/>
                    </a:spcBef>
                    <a:buFontTx/>
                    <a:buNone/>
                  </a:pPr>
                  <a:r>
                    <a:rPr kumimoji="0" lang="en-US" altLang="zh-TW" sz="1600" b="1">
                      <a:solidFill>
                        <a:srgbClr val="FFFFFF"/>
                      </a:solidFill>
                    </a:rPr>
                    <a:t> </a:t>
                  </a:r>
                </a:p>
              </p:txBody>
            </p:sp>
          </p:grpSp>
          <p:grpSp>
            <p:nvGrpSpPr>
              <p:cNvPr id="28" name="Group 6"/>
              <p:cNvGrpSpPr>
                <a:grpSpLocks/>
              </p:cNvGrpSpPr>
              <p:nvPr/>
            </p:nvGrpSpPr>
            <p:grpSpPr bwMode="auto">
              <a:xfrm>
                <a:off x="2056" y="1211"/>
                <a:ext cx="1638" cy="2141"/>
                <a:chOff x="2056" y="1831"/>
                <a:chExt cx="1638" cy="2141"/>
              </a:xfrm>
            </p:grpSpPr>
            <p:sp>
              <p:nvSpPr>
                <p:cNvPr id="32" name="Rectangle 7"/>
                <p:cNvSpPr>
                  <a:spLocks noChangeArrowheads="1"/>
                </p:cNvSpPr>
                <p:nvPr/>
              </p:nvSpPr>
              <p:spPr bwMode="auto">
                <a:xfrm>
                  <a:off x="2056" y="2241"/>
                  <a:ext cx="1638" cy="1731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tIns="91440" bIns="91440"/>
                <a:lstStyle>
                  <a:lvl1pPr marL="111125" indent="-111125" eaLnBrk="0" hangingPunct="0">
                    <a:spcBef>
                      <a:spcPct val="20000"/>
                    </a:spcBef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lnSpc>
                      <a:spcPct val="95000"/>
                    </a:lnSpc>
                    <a:spcBef>
                      <a:spcPct val="25000"/>
                    </a:spcBef>
                    <a:buSzPct val="80000"/>
                    <a:buFontTx/>
                    <a:buNone/>
                  </a:pPr>
                  <a:endParaRPr kumimoji="0" lang="zh-TW" altLang="zh-TW" sz="1200">
                    <a:solidFill>
                      <a:srgbClr val="000000"/>
                    </a:solidFill>
                    <a:latin typeface="Futura Bk" pitchFamily="34" charset="0"/>
                  </a:endParaRPr>
                </a:p>
              </p:txBody>
            </p:sp>
            <p:sp>
              <p:nvSpPr>
                <p:cNvPr id="33" name="Rectangle 8"/>
                <p:cNvSpPr>
                  <a:spLocks noChangeArrowheads="1"/>
                </p:cNvSpPr>
                <p:nvPr/>
              </p:nvSpPr>
              <p:spPr bwMode="gray">
                <a:xfrm>
                  <a:off x="2056" y="1831"/>
                  <a:ext cx="1638" cy="410"/>
                </a:xfrm>
                <a:prstGeom prst="rect">
                  <a:avLst/>
                </a:prstGeom>
                <a:solidFill>
                  <a:srgbClr val="5274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 type="none" w="lg" len="sm"/>
                    </a14:hiddenLine>
                  </a:ext>
                </a:extLst>
              </p:spPr>
              <p:txBody>
                <a:bodyPr lIns="45720" tIns="44450" rIns="45720" bIns="44450" anchor="ctr" anchorCtr="1"/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algn="ctr">
                    <a:lnSpc>
                      <a:spcPct val="85000"/>
                    </a:lnSpc>
                    <a:spcBef>
                      <a:spcPct val="30000"/>
                    </a:spcBef>
                    <a:buFontTx/>
                    <a:buNone/>
                  </a:pPr>
                  <a:r>
                    <a:rPr kumimoji="0" lang="en-US" altLang="zh-TW" sz="1600" b="1">
                      <a:solidFill>
                        <a:srgbClr val="FFFFFF"/>
                      </a:solidFill>
                    </a:rPr>
                    <a:t> </a:t>
                  </a:r>
                </a:p>
              </p:txBody>
            </p:sp>
          </p:grpSp>
          <p:grpSp>
            <p:nvGrpSpPr>
              <p:cNvPr id="29" name="Group 9"/>
              <p:cNvGrpSpPr>
                <a:grpSpLocks/>
              </p:cNvGrpSpPr>
              <p:nvPr/>
            </p:nvGrpSpPr>
            <p:grpSpPr bwMode="auto">
              <a:xfrm>
                <a:off x="3890" y="1207"/>
                <a:ext cx="1643" cy="2145"/>
                <a:chOff x="3890" y="1827"/>
                <a:chExt cx="1643" cy="2145"/>
              </a:xfrm>
            </p:grpSpPr>
            <p:sp>
              <p:nvSpPr>
                <p:cNvPr id="30" name="Rectangle 10"/>
                <p:cNvSpPr>
                  <a:spLocks noChangeArrowheads="1"/>
                </p:cNvSpPr>
                <p:nvPr/>
              </p:nvSpPr>
              <p:spPr bwMode="auto">
                <a:xfrm>
                  <a:off x="3890" y="2241"/>
                  <a:ext cx="1643" cy="1731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tIns="91440" bIns="91440"/>
                <a:lstStyle>
                  <a:lvl1pPr marL="111125" indent="-111125" eaLnBrk="0" hangingPunct="0">
                    <a:spcBef>
                      <a:spcPct val="20000"/>
                    </a:spcBef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>
                    <a:lnSpc>
                      <a:spcPct val="95000"/>
                    </a:lnSpc>
                    <a:spcBef>
                      <a:spcPct val="25000"/>
                    </a:spcBef>
                    <a:buSzPct val="80000"/>
                    <a:buFontTx/>
                    <a:buNone/>
                  </a:pPr>
                  <a:endParaRPr kumimoji="0" lang="zh-TW" altLang="zh-TW" sz="1400">
                    <a:solidFill>
                      <a:srgbClr val="000000"/>
                    </a:solidFill>
                    <a:latin typeface="Futura Bk" pitchFamily="34" charset="0"/>
                  </a:endParaRPr>
                </a:p>
              </p:txBody>
            </p:sp>
            <p:sp>
              <p:nvSpPr>
                <p:cNvPr id="31" name="Rectangle 11"/>
                <p:cNvSpPr>
                  <a:spLocks noChangeArrowheads="1"/>
                </p:cNvSpPr>
                <p:nvPr/>
              </p:nvSpPr>
              <p:spPr bwMode="blackWhite">
                <a:xfrm>
                  <a:off x="3890" y="1827"/>
                  <a:ext cx="1643" cy="414"/>
                </a:xfrm>
                <a:prstGeom prst="rect">
                  <a:avLst/>
                </a:prstGeom>
                <a:solidFill>
                  <a:srgbClr val="EAA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sm"/>
                    </a14:hiddenLine>
                  </a:ext>
                </a:extLst>
              </p:spPr>
              <p:txBody>
                <a:bodyPr wrap="none" lIns="0" tIns="0" rIns="0" bIns="0" anchor="ctr"/>
                <a:lstStyle>
                  <a:lvl1pPr marL="111125" eaLnBrk="0" hangingPunct="0">
                    <a:spcBef>
                      <a:spcPct val="20000"/>
                    </a:spcBef>
                    <a:buChar char="•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bg1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Clr>
                      <a:srgbClr val="FFFFFF"/>
                    </a:buClr>
                    <a:buFontTx/>
                    <a:buNone/>
                  </a:pPr>
                  <a:r>
                    <a:rPr kumimoji="0" lang="en-US" altLang="zh-TW" sz="2000">
                      <a:solidFill>
                        <a:srgbClr val="FFFFFF"/>
                      </a:solidFill>
                      <a:latin typeface="Futura Bk" pitchFamily="34" charset="0"/>
                    </a:rPr>
                    <a:t> </a:t>
                  </a:r>
                </a:p>
              </p:txBody>
            </p:sp>
          </p:grpSp>
        </p:grpSp>
        <p:sp>
          <p:nvSpPr>
            <p:cNvPr id="36" name="Rectangle 4"/>
            <p:cNvSpPr>
              <a:spLocks noChangeArrowheads="1"/>
            </p:cNvSpPr>
            <p:nvPr/>
          </p:nvSpPr>
          <p:spPr bwMode="auto">
            <a:xfrm>
              <a:off x="9094788" y="2806315"/>
              <a:ext cx="2608263" cy="372207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tIns="91440" bIns="91440"/>
            <a:lstStyle>
              <a:lvl1pPr marL="111125" indent="-111125"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25000"/>
                </a:spcBef>
                <a:buSzPct val="80000"/>
              </a:pPr>
              <a:endParaRPr kumimoji="0" lang="en-US" altLang="zh-TW" sz="1200">
                <a:solidFill>
                  <a:srgbClr val="000000"/>
                </a:solidFill>
                <a:latin typeface="Futura Bk" pitchFamily="34" charset="0"/>
              </a:endParaRPr>
            </a:p>
            <a:p>
              <a:pPr eaLnBrk="1" hangingPunct="1">
                <a:lnSpc>
                  <a:spcPct val="95000"/>
                </a:lnSpc>
                <a:spcBef>
                  <a:spcPct val="25000"/>
                </a:spcBef>
                <a:buSzPct val="80000"/>
              </a:pPr>
              <a:endParaRPr kumimoji="0" lang="en-US" altLang="zh-TW" sz="1200">
                <a:solidFill>
                  <a:srgbClr val="000000"/>
                </a:solidFill>
                <a:latin typeface="Futura Bk" pitchFamily="34" charset="0"/>
              </a:endParaRPr>
            </a:p>
          </p:txBody>
        </p:sp>
        <p:sp>
          <p:nvSpPr>
            <p:cNvPr id="37" name="Rectangle 5"/>
            <p:cNvSpPr>
              <a:spLocks noChangeArrowheads="1"/>
            </p:cNvSpPr>
            <p:nvPr/>
          </p:nvSpPr>
          <p:spPr bwMode="gray">
            <a:xfrm>
              <a:off x="9094788" y="1924714"/>
              <a:ext cx="2608263" cy="881601"/>
            </a:xfrm>
            <a:prstGeom prst="rect">
              <a:avLst/>
            </a:prstGeom>
            <a:solidFill>
              <a:srgbClr val="639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 type="none" w="lg" len="sm"/>
                </a14:hiddenLine>
              </a:ext>
            </a:extLst>
          </p:spPr>
          <p:txBody>
            <a:bodyPr lIns="45720" tIns="44450" rIns="45720" bIns="44450" anchor="ctr" anchorCtr="1"/>
            <a:lstStyle>
              <a:lvl1pPr eaLnBrk="0" hangingPunct="0">
                <a:spcBef>
                  <a:spcPct val="20000"/>
                </a:spcBef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bg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kumimoji="0" lang="en-US" altLang="zh-TW" sz="1600" b="1">
                  <a:solidFill>
                    <a:srgbClr val="FFFFFF"/>
                  </a:solidFill>
                </a:rPr>
                <a:t> 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1015248" y="1846830"/>
            <a:ext cx="1323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原草案</a:t>
            </a:r>
            <a:endParaRPr lang="zh-TW" altLang="en-US" sz="28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346074" y="2666885"/>
            <a:ext cx="2575501" cy="4234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托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嬰</a:t>
            </a: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  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、幼兒園、兒童課後服務班及中心、居家式托育服務提供者</a:t>
            </a:r>
            <a:r>
              <a:rPr lang="en-US" altLang="zh-TW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以下簡稱托育人員</a:t>
            </a:r>
            <a:r>
              <a:rPr lang="en-US" altLang="zh-TW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及其他兒少安置場所應裝設監視錄影設備。</a:t>
            </a:r>
          </a:p>
          <a:p>
            <a:pPr>
              <a:lnSpc>
                <a:spcPts val="1700"/>
              </a:lnSpc>
            </a:pP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主管機關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應鼓勵寄養家庭於公共活動空間裝設監視錄影設備。</a:t>
            </a:r>
          </a:p>
          <a:p>
            <a:pPr>
              <a:lnSpc>
                <a:spcPts val="1700"/>
              </a:lnSpc>
            </a:pP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前二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項監視錄影設備之設置、管理與攝錄影音資料之處理、利用、查閱、保存方式與期限及其他相關事項，由主管機關公告之。</a:t>
            </a:r>
          </a:p>
          <a:p>
            <a:pPr>
              <a:lnSpc>
                <a:spcPts val="1700"/>
              </a:lnSpc>
            </a:pP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主管機關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受理兒少保護案件調查時，第一項場所負責人或從業人員有主動配合調查及提供證據之義務。</a:t>
            </a:r>
          </a:p>
          <a:p>
            <a:pPr>
              <a:lnSpc>
                <a:spcPts val="1700"/>
              </a:lnSpc>
            </a:pP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目的事業主管機關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得將</a:t>
            </a: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項場所裝設</a:t>
            </a: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監視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錄影設備</a:t>
            </a: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納入相關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評鑑或</a:t>
            </a:r>
            <a:r>
              <a:rPr lang="zh-TW" altLang="en-US" sz="1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考核措施</a:t>
            </a:r>
            <a:r>
              <a:rPr lang="zh-TW" altLang="en-US" sz="1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lnSpc>
                <a:spcPts val="1700"/>
              </a:lnSpc>
            </a:pPr>
            <a:endParaRPr lang="zh-TW" altLang="en-US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3590748" y="1846830"/>
            <a:ext cx="1969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市府修正版</a:t>
            </a:r>
          </a:p>
        </p:txBody>
      </p:sp>
      <p:sp>
        <p:nvSpPr>
          <p:cNvPr id="42" name="文字方塊 41"/>
          <p:cNvSpPr txBox="1"/>
          <p:nvPr/>
        </p:nvSpPr>
        <p:spPr>
          <a:xfrm>
            <a:off x="3590748" y="2672219"/>
            <a:ext cx="190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刪除本條文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259918" y="1846830"/>
            <a:ext cx="235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u="sng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法規會建議</a:t>
            </a:r>
            <a:r>
              <a:rPr lang="en-US" altLang="zh-TW" sz="28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endParaRPr lang="zh-TW" altLang="en-US" sz="28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9220114" y="1846830"/>
            <a:ext cx="235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法規會建議</a:t>
            </a:r>
            <a:r>
              <a:rPr lang="en-US" altLang="zh-TW" sz="28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endParaRPr lang="zh-TW" altLang="en-US" sz="28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6175537" y="2616428"/>
            <a:ext cx="2546599" cy="3922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</a:t>
            </a:r>
            <a:r>
              <a:rPr lang="zh-TW" altLang="en-US" sz="16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托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嬰中心、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應裝設監視錄影設備。</a:t>
            </a:r>
          </a:p>
          <a:p>
            <a:pPr>
              <a:lnSpc>
                <a:spcPts val="2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</a:t>
            </a:r>
            <a:r>
              <a:rPr lang="zh-TW" altLang="en-US" sz="16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主管機關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應鼓勵兒童課後服務班及中心、居家式托育服務提供者、寄養家庭及其他兒少安置場所，於公共活動空間裝設監視錄影設備。</a:t>
            </a:r>
          </a:p>
          <a:p>
            <a:pPr>
              <a:lnSpc>
                <a:spcPts val="2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前二項監視錄影設備之設置、管理與攝錄影音資料之處理、利用、查閱、保存方式與期限及其他相關事項，由主管機關公告之。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2000"/>
              </a:lnSpc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略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9125278" y="2616428"/>
            <a:ext cx="2546599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托嬰中心應裝設監視錄影設備。</a:t>
            </a:r>
          </a:p>
          <a:p>
            <a:pPr>
              <a:lnSpc>
                <a:spcPts val="2000"/>
              </a:lnSpc>
            </a:pP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主管機關應鼓勵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、兒童課後服務班及中心、居家式托育服務提供者</a:t>
            </a:r>
            <a:r>
              <a:rPr lang="en-US" altLang="zh-TW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以下簡稱托育人員</a:t>
            </a:r>
            <a:r>
              <a:rPr lang="en-US" altLang="zh-TW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及其他兒少安置場所、寄養家庭於公共活動空間裝設監視錄影設備。</a:t>
            </a:r>
          </a:p>
          <a:p>
            <a:pPr>
              <a:lnSpc>
                <a:spcPts val="2000"/>
              </a:lnSpc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前二項監視錄影設備之設置、管理與攝錄影音資料之處理、利用、查閱、保存方式與期限及其他相關事項，由主管機關公告之。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2000"/>
              </a:lnSpc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略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49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5127" y="239632"/>
            <a:ext cx="10515600" cy="848185"/>
          </a:xfrm>
        </p:spPr>
        <p:txBody>
          <a:bodyPr>
            <a:normAutofit/>
          </a:bodyPr>
          <a:lstStyle/>
          <a:p>
            <a:r>
              <a:rPr lang="zh-TW" altLang="en-US" dirty="0"/>
              <a:t>於幼兒園裝設監視錄影設備之優面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9B66-8586-4BA2-9763-F7F28DE8006B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sp>
        <p:nvSpPr>
          <p:cNvPr id="36" name="AutoShape 7"/>
          <p:cNvSpPr>
            <a:spLocks noChangeArrowheads="1"/>
          </p:cNvSpPr>
          <p:nvPr/>
        </p:nvSpPr>
        <p:spPr bwMode="gray">
          <a:xfrm>
            <a:off x="840364" y="2984087"/>
            <a:ext cx="4926356" cy="1080000"/>
          </a:xfrm>
          <a:prstGeom prst="roundRect">
            <a:avLst>
              <a:gd name="adj" fmla="val 7093"/>
            </a:avLst>
          </a:prstGeom>
          <a:solidFill>
            <a:srgbClr val="D97300"/>
          </a:solidFill>
          <a:ln>
            <a:noFill/>
          </a:ln>
          <a:effectLst>
            <a:prstShdw prst="shdw17" dist="17961" dir="2700000">
              <a:srgbClr val="824500"/>
            </a:prst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tIns="44450" rIns="45720" bIns="44450" anchor="ctr" anchorCtr="1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85000"/>
              </a:lnSpc>
              <a:spcBef>
                <a:spcPct val="30000"/>
              </a:spcBef>
              <a:buFontTx/>
              <a:buNone/>
            </a:pPr>
            <a:endParaRPr kumimoji="0" lang="zh-TW" altLang="zh-TW" sz="1600" b="1">
              <a:solidFill>
                <a:srgbClr val="FFFFFF"/>
              </a:solidFill>
            </a:endParaRPr>
          </a:p>
        </p:txBody>
      </p:sp>
      <p:sp>
        <p:nvSpPr>
          <p:cNvPr id="37" name="AutoShape 8"/>
          <p:cNvSpPr>
            <a:spLocks noChangeArrowheads="1"/>
          </p:cNvSpPr>
          <p:nvPr/>
        </p:nvSpPr>
        <p:spPr bwMode="gray">
          <a:xfrm>
            <a:off x="840364" y="4559540"/>
            <a:ext cx="4926356" cy="1080000"/>
          </a:xfrm>
          <a:prstGeom prst="roundRect">
            <a:avLst>
              <a:gd name="adj" fmla="val 7093"/>
            </a:avLst>
          </a:prstGeom>
          <a:solidFill>
            <a:srgbClr val="E0AD12"/>
          </a:solidFill>
          <a:ln>
            <a:noFill/>
          </a:ln>
          <a:effectLst>
            <a:prstShdw prst="shdw17" dist="17961" dir="2700000">
              <a:srgbClr val="86680B"/>
            </a:prst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tIns="44450" rIns="45720" bIns="44450" anchor="ctr" anchorCtr="1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85000"/>
              </a:lnSpc>
              <a:spcBef>
                <a:spcPct val="30000"/>
              </a:spcBef>
              <a:buFontTx/>
              <a:buNone/>
            </a:pPr>
            <a:endParaRPr kumimoji="0"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38" name="AutoShape 10"/>
          <p:cNvSpPr>
            <a:spLocks noChangeArrowheads="1"/>
          </p:cNvSpPr>
          <p:nvPr/>
        </p:nvSpPr>
        <p:spPr bwMode="gray">
          <a:xfrm>
            <a:off x="840364" y="1495952"/>
            <a:ext cx="4926356" cy="1080000"/>
          </a:xfrm>
          <a:prstGeom prst="roundRect">
            <a:avLst>
              <a:gd name="adj" fmla="val 7093"/>
            </a:avLst>
          </a:prstGeom>
          <a:solidFill>
            <a:srgbClr val="B1A35D"/>
          </a:solidFill>
          <a:ln>
            <a:noFill/>
          </a:ln>
          <a:effectLst>
            <a:prstShdw prst="shdw17" dist="17961" dir="2700000">
              <a:srgbClr val="6A6238"/>
            </a:prst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tIns="44450" rIns="45720" bIns="44450" anchor="ctr" anchorCtr="1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85000"/>
              </a:lnSpc>
              <a:spcBef>
                <a:spcPct val="30000"/>
              </a:spcBef>
              <a:buFontTx/>
              <a:buNone/>
            </a:pPr>
            <a:endParaRPr kumimoji="0" lang="zh-TW" altLang="zh-TW" sz="1600" b="1">
              <a:solidFill>
                <a:srgbClr val="FFFFFF"/>
              </a:solidFill>
            </a:endParaRPr>
          </a:p>
        </p:txBody>
      </p:sp>
      <p:sp>
        <p:nvSpPr>
          <p:cNvPr id="39" name="AutoShape 6"/>
          <p:cNvSpPr>
            <a:spLocks noChangeArrowheads="1"/>
          </p:cNvSpPr>
          <p:nvPr/>
        </p:nvSpPr>
        <p:spPr bwMode="gray">
          <a:xfrm rot="5400000">
            <a:off x="5996830" y="2045637"/>
            <a:ext cx="520700" cy="257175"/>
          </a:xfrm>
          <a:prstGeom prst="triangle">
            <a:avLst>
              <a:gd name="adj" fmla="val 49995"/>
            </a:avLst>
          </a:prstGeom>
          <a:solidFill>
            <a:srgbClr val="6399AB"/>
          </a:solidFill>
          <a:ln>
            <a:noFill/>
          </a:ln>
          <a:effectLst>
            <a:prstShdw prst="shdw17" dist="17961" dir="2700000">
              <a:srgbClr val="3B5C67"/>
            </a:prst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44450" rIns="45720" bIns="44450" anchor="ctr" anchorCtr="1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0" name="AutoShape 6"/>
          <p:cNvSpPr>
            <a:spLocks noChangeArrowheads="1"/>
          </p:cNvSpPr>
          <p:nvPr/>
        </p:nvSpPr>
        <p:spPr bwMode="gray">
          <a:xfrm rot="5400000">
            <a:off x="5996830" y="3533772"/>
            <a:ext cx="520700" cy="257175"/>
          </a:xfrm>
          <a:prstGeom prst="triangle">
            <a:avLst>
              <a:gd name="adj" fmla="val 49995"/>
            </a:avLst>
          </a:prstGeom>
          <a:solidFill>
            <a:srgbClr val="6399AB"/>
          </a:solidFill>
          <a:ln>
            <a:noFill/>
          </a:ln>
          <a:effectLst>
            <a:prstShdw prst="shdw17" dist="17961" dir="2700000">
              <a:srgbClr val="3B5C67"/>
            </a:prst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44450" rIns="45720" bIns="44450" anchor="ctr" anchorCtr="1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1" name="AutoShape 6"/>
          <p:cNvSpPr>
            <a:spLocks noChangeArrowheads="1"/>
          </p:cNvSpPr>
          <p:nvPr/>
        </p:nvSpPr>
        <p:spPr bwMode="gray">
          <a:xfrm rot="5400000">
            <a:off x="5996830" y="5141355"/>
            <a:ext cx="520700" cy="257175"/>
          </a:xfrm>
          <a:prstGeom prst="triangle">
            <a:avLst>
              <a:gd name="adj" fmla="val 49995"/>
            </a:avLst>
          </a:prstGeom>
          <a:solidFill>
            <a:srgbClr val="6399AB"/>
          </a:solidFill>
          <a:ln>
            <a:noFill/>
          </a:ln>
          <a:effectLst>
            <a:prstShdw prst="shdw17" dist="17961" dir="2700000">
              <a:srgbClr val="3B5C67"/>
            </a:prst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44450" rIns="45720" bIns="44450" anchor="ctr" anchorCtr="1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2" name="AutoShape 13"/>
          <p:cNvSpPr>
            <a:spLocks noChangeArrowheads="1"/>
          </p:cNvSpPr>
          <p:nvPr/>
        </p:nvSpPr>
        <p:spPr bwMode="auto">
          <a:xfrm>
            <a:off x="6747640" y="4559540"/>
            <a:ext cx="3972912" cy="1080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4000" dirty="0">
              <a:solidFill>
                <a:srgbClr val="C0C0C0"/>
              </a:solidFill>
              <a:latin typeface="Courier" pitchFamily="49" charset="0"/>
              <a:ea typeface="標楷體" panose="03000509000000000000" pitchFamily="65" charset="-120"/>
              <a:cs typeface="Tahoma" panose="020B0604030504040204" pitchFamily="34" charset="0"/>
            </a:endParaRPr>
          </a:p>
        </p:txBody>
      </p:sp>
      <p:sp>
        <p:nvSpPr>
          <p:cNvPr id="43" name="AutoShape 13"/>
          <p:cNvSpPr>
            <a:spLocks noChangeArrowheads="1"/>
          </p:cNvSpPr>
          <p:nvPr/>
        </p:nvSpPr>
        <p:spPr bwMode="auto">
          <a:xfrm>
            <a:off x="6747640" y="2984087"/>
            <a:ext cx="3972912" cy="1080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4000" dirty="0">
              <a:solidFill>
                <a:srgbClr val="C0C0C0"/>
              </a:solidFill>
              <a:latin typeface="Courier" pitchFamily="49" charset="0"/>
              <a:ea typeface="標楷體" panose="03000509000000000000" pitchFamily="65" charset="-120"/>
              <a:cs typeface="Tahoma" panose="020B0604030504040204" pitchFamily="34" charset="0"/>
            </a:endParaRPr>
          </a:p>
        </p:txBody>
      </p:sp>
      <p:sp>
        <p:nvSpPr>
          <p:cNvPr id="44" name="AutoShape 13"/>
          <p:cNvSpPr>
            <a:spLocks noChangeArrowheads="1"/>
          </p:cNvSpPr>
          <p:nvPr/>
        </p:nvSpPr>
        <p:spPr bwMode="auto">
          <a:xfrm>
            <a:off x="6747640" y="1495952"/>
            <a:ext cx="3972912" cy="1080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4000" dirty="0">
              <a:solidFill>
                <a:srgbClr val="C0C0C0"/>
              </a:solidFill>
              <a:latin typeface="Courier" pitchFamily="49" charset="0"/>
              <a:ea typeface="標楷體" panose="03000509000000000000" pitchFamily="65" charset="-120"/>
              <a:cs typeface="Tahoma" panose="020B0604030504040204" pitchFamily="34" charset="0"/>
            </a:endParaRPr>
          </a:p>
        </p:txBody>
      </p:sp>
      <p:sp>
        <p:nvSpPr>
          <p:cNvPr id="45" name="標題 1"/>
          <p:cNvSpPr txBox="1">
            <a:spLocks/>
          </p:cNvSpPr>
          <p:nvPr/>
        </p:nvSpPr>
        <p:spPr>
          <a:xfrm>
            <a:off x="879411" y="1640449"/>
            <a:ext cx="4887309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2800" u="sng" dirty="0"/>
              <a:t>提供特殊兒少安全保障</a:t>
            </a:r>
          </a:p>
        </p:txBody>
      </p:sp>
      <p:sp>
        <p:nvSpPr>
          <p:cNvPr id="46" name="標題 1"/>
          <p:cNvSpPr txBox="1">
            <a:spLocks/>
          </p:cNvSpPr>
          <p:nvPr/>
        </p:nvSpPr>
        <p:spPr>
          <a:xfrm>
            <a:off x="1508302" y="3099994"/>
            <a:ext cx="3629527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2800" u="sng" dirty="0" smtClean="0"/>
              <a:t>作為事件之證物</a:t>
            </a:r>
            <a:endParaRPr lang="zh-TW" altLang="en-US" sz="2800" u="sng" dirty="0"/>
          </a:p>
        </p:txBody>
      </p:sp>
      <p:sp>
        <p:nvSpPr>
          <p:cNvPr id="47" name="標題 1"/>
          <p:cNvSpPr txBox="1">
            <a:spLocks/>
          </p:cNvSpPr>
          <p:nvPr/>
        </p:nvSpPr>
        <p:spPr>
          <a:xfrm>
            <a:off x="879410" y="4700871"/>
            <a:ext cx="4887310" cy="8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2800" u="sng" dirty="0" smtClean="0"/>
              <a:t>作為行政機關法令檢查之證物</a:t>
            </a:r>
            <a:endParaRPr lang="zh-TW" altLang="en-US" sz="2800" u="sng" dirty="0"/>
          </a:p>
        </p:txBody>
      </p:sp>
      <p:sp>
        <p:nvSpPr>
          <p:cNvPr id="48" name="矩形 47"/>
          <p:cNvSpPr/>
          <p:nvPr/>
        </p:nvSpPr>
        <p:spPr>
          <a:xfrm>
            <a:off x="6841566" y="1726689"/>
            <a:ext cx="355192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000" dirty="0">
                <a:ln w="0"/>
                <a:latin typeface="微軟正黑體" panose="020B0604030504040204" pitchFamily="34" charset="-120"/>
                <a:ea typeface="微軟正黑體" panose="020B0604030504040204" pitchFamily="34" charset="-120"/>
              </a:rPr>
              <a:t>身心障礙兒少較一般兒少更需要安全上的保障。</a:t>
            </a:r>
            <a:endParaRPr lang="zh-TW" altLang="en-US" sz="2000" b="0" cap="none" spc="0" dirty="0">
              <a:ln w="0"/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841566" y="3170143"/>
            <a:ext cx="355192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000" dirty="0">
                <a:ln w="0"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可以在兒童有受虐之虞時，作為還原事實真相的資料。</a:t>
            </a:r>
            <a:endParaRPr lang="zh-TW" altLang="en-US" sz="2000" b="0" cap="none" spc="0" dirty="0">
              <a:ln w="0"/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6841566" y="4616476"/>
            <a:ext cx="355192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000" dirty="0">
                <a:ln w="0"/>
                <a:latin typeface="微軟正黑體" panose="020B0604030504040204" pitchFamily="34" charset="-120"/>
                <a:ea typeface="微軟正黑體" panose="020B0604030504040204" pitchFamily="34" charset="-120"/>
              </a:rPr>
              <a:t>行政機關到園檢查需要釐清幼兒園有無違法相關法規之資料，間接督促幼兒園建置合法環境。</a:t>
            </a:r>
            <a:endParaRPr lang="zh-TW" altLang="en-US" sz="2000" b="0" cap="none" spc="0" dirty="0">
              <a:ln w="0"/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473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離子會議室</Template>
  <TotalTime>3079</TotalTime>
  <Words>1178</Words>
  <Application>Microsoft Office PowerPoint</Application>
  <PresentationFormat>寬螢幕</PresentationFormat>
  <Paragraphs>146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5" baseType="lpstr">
      <vt:lpstr>Futura Bk</vt:lpstr>
      <vt:lpstr>맑은 고딕</vt:lpstr>
      <vt:lpstr>μO±d????Ae￥~|r?°</vt:lpstr>
      <vt:lpstr>典匠中特圓</vt:lpstr>
      <vt:lpstr>微軟正黑體</vt:lpstr>
      <vt:lpstr>新細明體</vt:lpstr>
      <vt:lpstr>標楷體</vt:lpstr>
      <vt:lpstr>Arial</vt:lpstr>
      <vt:lpstr>Calibri</vt:lpstr>
      <vt:lpstr>Courier</vt:lpstr>
      <vt:lpstr>Tahoma</vt:lpstr>
      <vt:lpstr>Wingdings 2</vt:lpstr>
      <vt:lpstr>HDOfficeLightV0</vt:lpstr>
      <vt:lpstr>PowerPoint 簡報</vt:lpstr>
      <vt:lpstr>制定緣起</vt:lpstr>
      <vt:lpstr>臺南市兒童及少年保護自治條例</vt:lpstr>
      <vt:lpstr>臺南市兒童及少年保護自治條例</vt:lpstr>
      <vt:lpstr>臺南市議會請本府辦理公聽會</vt:lpstr>
      <vt:lpstr>於公聽會後決議刪除監視錄影設備條文</vt:lpstr>
      <vt:lpstr>托嬰中心裝設監視錄影設備回歸中央立法</vt:lpstr>
      <vt:lpstr>臺南市議會第三屆第三次定期會法規委員會第1次議案審查建議</vt:lpstr>
      <vt:lpstr>於幼兒園裝設監視錄影設備之優面</vt:lpstr>
      <vt:lpstr>於幼兒園裝設監視錄影設備之劣面</vt:lpstr>
      <vt:lpstr>PowerPoint 簡報</vt:lpstr>
      <vt:lpstr>簡報完畢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yuru</dc:creator>
  <cp:lastModifiedBy>陳怡真</cp:lastModifiedBy>
  <cp:revision>266</cp:revision>
  <cp:lastPrinted>2020-08-31T00:21:13Z</cp:lastPrinted>
  <dcterms:created xsi:type="dcterms:W3CDTF">2018-12-24T15:54:49Z</dcterms:created>
  <dcterms:modified xsi:type="dcterms:W3CDTF">2020-08-31T00:21:14Z</dcterms:modified>
</cp:coreProperties>
</file>