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6" r:id="rId11"/>
  </p:sldIdLst>
  <p:sldSz cx="12192000" cy="6858000"/>
  <p:notesSz cx="6807200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5065"/>
    <a:srgbClr val="252938"/>
    <a:srgbClr val="0B3A6E"/>
    <a:srgbClr val="FFE26C"/>
    <a:srgbClr val="E8CEB5"/>
    <a:srgbClr val="41464A"/>
    <a:srgbClr val="FDEE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2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73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211F155-2DB4-8F26-AEAE-BA7C5B453E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AC5902E-4822-BAB5-AC42-8AFBBD8614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3FCC845-EC9D-8C77-CED6-55A1096B7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A41FC-6567-4F3D-ADF9-96A84D5ADEFB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A02C4C4-ADFF-6C77-315E-09F39B8AC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E278B7D-B530-395F-5017-9EA31093D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0268-B3A4-4770-B1AA-9E20177931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726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EAD5A67-E669-CB02-342C-54AC98B2C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36FE907-7763-7F7E-BA81-0D09B17452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F9C5B3F-9AF8-A50B-9B6A-C9D7C0E1C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A41FC-6567-4F3D-ADF9-96A84D5ADEFB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EC157F9-CCE7-4566-7969-28F585011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78519E0-E0F4-1E5F-7C0D-933EA5676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0268-B3A4-4770-B1AA-9E20177931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5526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1698D632-FD33-B355-C466-CBFCBE1B15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2D5D14B-AACE-4FEB-35C2-EA87932950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31520FE-5D81-1150-2B4C-695AA8863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A41FC-6567-4F3D-ADF9-96A84D5ADEFB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2D625F7-AB78-AED4-313A-9EBB7BCFD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45EC81E-77B2-87A1-5BAB-727145A6B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0268-B3A4-4770-B1AA-9E20177931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9358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942E2CC-01E1-49AB-0753-FD8BFA22C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E0FC3B0-72B2-3532-D9B7-22776D670F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FEC1B61-5C3D-DDE8-13B5-CEFFEA28A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A41FC-6567-4F3D-ADF9-96A84D5ADEFB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9AC2120-4AB5-527B-BEE1-902368356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C6D538C-4A89-A6FF-A308-A24E41CBF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0268-B3A4-4770-B1AA-9E20177931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0950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9EE0A4A-1A7B-E305-140B-EE6E70B0E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56552D0-8275-03D9-EA9F-0153DCC5B7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86EA428-D59C-E755-83AB-3D745D1D3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A41FC-6567-4F3D-ADF9-96A84D5ADEFB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54D900F-F705-5CDB-3CE1-45DDE31B7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12D00A4-E5C9-9DA5-A6F7-03AC1A88D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0268-B3A4-4770-B1AA-9E20177931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65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4C57DFA-A495-8F58-2002-D7579742D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56D4E0F-08AD-2231-2F37-ADBBCB19B6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F5E380E-3BFF-7403-91BE-601DDCE021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D4F0831-5F7A-4888-6071-DE6B0A49A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A41FC-6567-4F3D-ADF9-96A84D5ADEFB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CDEAAE0-7F8E-B7A8-CD68-74868B589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B6D74E3-9475-B9B9-109D-730F666EB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0268-B3A4-4770-B1AA-9E20177931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2263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B181481-D627-F1FC-6056-82F1D5412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4C95062-7F7D-0280-65FD-D4F0316A44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3A3EF01-0E84-A97B-2115-BAABB5103A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8493531-741F-4461-8BC0-BA83B0BA5F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B8754486-0A05-9353-E275-DA76314A56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955B0BFD-8585-83F7-4FE9-3061E34EB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A41FC-6567-4F3D-ADF9-96A84D5ADEFB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1AFF28F2-4884-2E3A-E716-542BA2C0C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8368357-4CAB-3675-86BD-D351F1A16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0268-B3A4-4770-B1AA-9E20177931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6367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7FA4208-B978-5F8B-7A75-BA4A47BF4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304B3B5-C562-DAFA-8F61-7B77136BC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A41FC-6567-4F3D-ADF9-96A84D5ADEFB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617B14A-1D1E-7DDC-A005-28CB83B03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71FE237-0607-E849-0B84-F755A8C74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0268-B3A4-4770-B1AA-9E20177931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6799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8BCB5F41-713E-64CC-671C-AF8DC0AF3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A41FC-6567-4F3D-ADF9-96A84D5ADEFB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403609E-D39B-4114-EB17-6290E6B8D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BC246F6-C5AD-5D20-D912-0589046CE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0268-B3A4-4770-B1AA-9E20177931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4320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D34CD2-C201-7A44-F10A-4769E0D00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45E17EE-7828-A6A1-3B8E-D61D60706F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F31796E-38A8-92DA-60F8-C1EF5B83D3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9571E94-5083-5B6E-F88D-06523F2A2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A41FC-6567-4F3D-ADF9-96A84D5ADEFB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4345CAC-1D2A-227B-270E-EDB8DC2AF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7EE550A-DE98-308F-FEE3-0D55FC668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0268-B3A4-4770-B1AA-9E20177931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7436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EF6AD7E-41F7-390D-6984-D2641F05B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DEF7A689-AFC4-38F1-B857-C71B043E7B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DE82967-AD6A-74E9-2D80-D17EF9F2D1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5DA57E5-2E4A-ABD6-771F-BD7E475B1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A41FC-6567-4F3D-ADF9-96A84D5ADEFB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2BC2F7E-ED20-B546-CF0D-9E1901452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16D8DBE-328E-E738-CD41-B6FEAB06B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0268-B3A4-4770-B1AA-9E20177931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6653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7F66E831-95F6-4485-1F3D-DE53D5241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8716C64-BE34-5273-1D5E-20FBAE8F48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B522D3F-E4E9-6BDC-FB60-9419B000BA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FA41FC-6567-4F3D-ADF9-96A84D5ADEFB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F81C05D-55D4-90F2-35ED-51F5C1ACD9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85E2627-E136-E099-45C6-B49D43828B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920268-B3A4-4770-B1AA-9E20177931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8441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55BE942-DB72-AC98-D55B-140CA8C065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FD82D72-9631-F044-02F4-1DB640F44F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766F7A9-D9BB-376D-2144-008B3BAC84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audio [music] (1)">
            <a:hlinkClick r:id="" action="ppaction://media"/>
            <a:extLst>
              <a:ext uri="{FF2B5EF4-FFF2-40B4-BE49-F238E27FC236}">
                <a16:creationId xmlns:a16="http://schemas.microsoft.com/office/drawing/2014/main" id="{4434397E-641D-BA30-1879-24B72D18AE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1818" y="61234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410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297DDB6-2A6C-6E79-DE9A-7E91EFC59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E7CB46CE-2E83-B535-339B-766FEDECBC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83"/>
          <a:stretch>
            <a:fillRect/>
          </a:stretch>
        </p:blipFill>
        <p:spPr>
          <a:xfrm>
            <a:off x="-1" y="0"/>
            <a:ext cx="12192001" cy="6868575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EE521819-47B0-7BDB-9966-742BF88298DE}"/>
              </a:ext>
            </a:extLst>
          </p:cNvPr>
          <p:cNvSpPr/>
          <p:nvPr/>
        </p:nvSpPr>
        <p:spPr>
          <a:xfrm>
            <a:off x="979714" y="152400"/>
            <a:ext cx="4506686" cy="707571"/>
          </a:xfrm>
          <a:prstGeom prst="rect">
            <a:avLst/>
          </a:prstGeom>
          <a:solidFill>
            <a:srgbClr val="485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6CE0652-82E7-C4CF-150A-2EA5A287D6BD}"/>
              </a:ext>
            </a:extLst>
          </p:cNvPr>
          <p:cNvSpPr txBox="1"/>
          <p:nvPr/>
        </p:nvSpPr>
        <p:spPr>
          <a:xfrm>
            <a:off x="337457" y="5668107"/>
            <a:ext cx="10515600" cy="1077218"/>
          </a:xfrm>
          <a:prstGeom prst="rect">
            <a:avLst/>
          </a:prstGeom>
          <a:solidFill>
            <a:schemeClr val="bg2"/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latin typeface="源樣黑體 H" panose="020B0A00000000000000" pitchFamily="34" charset="-120"/>
                <a:ea typeface="源樣黑體 H" panose="020B0A00000000000000" pitchFamily="34" charset="-120"/>
              </a:rPr>
              <a:t>我真的累了！不想再過</a:t>
            </a:r>
            <a:r>
              <a:rPr lang="en-US" altLang="zh-TW" sz="3200" dirty="0">
                <a:latin typeface="源樣黑體 H" panose="020B0A00000000000000" pitchFamily="34" charset="-120"/>
                <a:ea typeface="源樣黑體 H" panose="020B0A00000000000000" pitchFamily="34" charset="-120"/>
              </a:rPr>
              <a:t>20</a:t>
            </a:r>
            <a:r>
              <a:rPr lang="zh-TW" altLang="en-US" sz="3200" dirty="0">
                <a:latin typeface="源樣黑體 H" panose="020B0A00000000000000" pitchFamily="34" charset="-120"/>
                <a:ea typeface="源樣黑體 H" panose="020B0A00000000000000" pitchFamily="34" charset="-120"/>
              </a:rPr>
              <a:t>多年來準時報到開會的生活模式。</a:t>
            </a:r>
            <a:r>
              <a:rPr lang="zh-TW" altLang="en-US" sz="3200" dirty="0">
                <a:solidFill>
                  <a:srgbClr val="C00000"/>
                </a:solidFill>
                <a:latin typeface="源樣黑體 H" panose="020B0A00000000000000" pitchFamily="34" charset="-120"/>
                <a:ea typeface="源樣黑體 H" panose="020B0A00000000000000" pitchFamily="34" charset="-120"/>
              </a:rPr>
              <a:t>珍重</a:t>
            </a:r>
            <a:r>
              <a:rPr lang="en-US" altLang="zh-TW" sz="3200" dirty="0">
                <a:solidFill>
                  <a:srgbClr val="C00000"/>
                </a:solidFill>
                <a:latin typeface="源樣黑體 H" panose="020B0A00000000000000" pitchFamily="34" charset="-120"/>
                <a:ea typeface="源樣黑體 H" panose="020B0A00000000000000" pitchFamily="34" charset="-120"/>
              </a:rPr>
              <a:t>.</a:t>
            </a:r>
            <a:r>
              <a:rPr lang="zh-TW" altLang="en-US" sz="3200" dirty="0">
                <a:solidFill>
                  <a:srgbClr val="C00000"/>
                </a:solidFill>
                <a:latin typeface="源樣黑體 H" panose="020B0A00000000000000" pitchFamily="34" charset="-120"/>
                <a:ea typeface="源樣黑體 H" panose="020B0A00000000000000" pitchFamily="34" charset="-120"/>
              </a:rPr>
              <a:t>再會～感謝您讓臺南市議會像個真正的議會～</a:t>
            </a:r>
          </a:p>
        </p:txBody>
      </p:sp>
    </p:spTree>
    <p:extLst>
      <p:ext uri="{BB962C8B-B14F-4D97-AF65-F5344CB8AC3E}">
        <p14:creationId xmlns:p14="http://schemas.microsoft.com/office/powerpoint/2010/main" val="1739416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171B5A-9EEE-255A-BD7D-1065E1F85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DBAEA98C-72E7-519F-FF0A-294E4DE1C7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70" y="0"/>
            <a:ext cx="122297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820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DE9EDF-4AB2-62F3-1611-3CA287957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9F416F87-4DE8-D01C-3DA0-51F55F423C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>
          <a:xfrm>
            <a:off x="-1" y="-171449"/>
            <a:ext cx="12315825" cy="702945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95A647FA-B842-C41B-C7DD-3C2EB550BB1D}"/>
              </a:ext>
            </a:extLst>
          </p:cNvPr>
          <p:cNvSpPr txBox="1"/>
          <p:nvPr/>
        </p:nvSpPr>
        <p:spPr>
          <a:xfrm>
            <a:off x="282269" y="0"/>
            <a:ext cx="7802136" cy="923330"/>
          </a:xfrm>
          <a:prstGeom prst="rect">
            <a:avLst/>
          </a:prstGeom>
          <a:solidFill>
            <a:srgbClr val="FFE26C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sz="5400" dirty="0">
                <a:latin typeface="源樣黑體 H" panose="020B0A00000000000000" pitchFamily="34" charset="-120"/>
                <a:ea typeface="源樣黑體 H" panose="020B0A00000000000000" pitchFamily="34" charset="-120"/>
              </a:rPr>
              <a:t>本妄想議會有你繼續駐所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37AECEF9-F3C8-FC4E-D7E5-4E53ABDD8C68}"/>
              </a:ext>
            </a:extLst>
          </p:cNvPr>
          <p:cNvSpPr txBox="1"/>
          <p:nvPr/>
        </p:nvSpPr>
        <p:spPr>
          <a:xfrm>
            <a:off x="4513688" y="5856685"/>
            <a:ext cx="7802136" cy="923330"/>
          </a:xfrm>
          <a:prstGeom prst="rect">
            <a:avLst/>
          </a:prstGeom>
          <a:noFill/>
          <a:ln w="38100">
            <a:noFill/>
          </a:ln>
        </p:spPr>
        <p:txBody>
          <a:bodyPr wrap="none" rtlCol="0">
            <a:spAutoFit/>
          </a:bodyPr>
          <a:lstStyle/>
          <a:p>
            <a:r>
              <a:rPr lang="zh-TW" altLang="en-US" sz="5400" dirty="0">
                <a:latin typeface="源樣黑體 H" panose="020B0A00000000000000" pitchFamily="34" charset="-120"/>
                <a:ea typeface="源樣黑體 H" panose="020B0A00000000000000" pitchFamily="34" charset="-120"/>
              </a:rPr>
              <a:t>不需要天天準時報到開會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0A46F23-27EB-BACB-1A15-689D1AA3B47B}"/>
              </a:ext>
            </a:extLst>
          </p:cNvPr>
          <p:cNvSpPr/>
          <p:nvPr/>
        </p:nvSpPr>
        <p:spPr>
          <a:xfrm>
            <a:off x="9191624" y="1276350"/>
            <a:ext cx="2162175" cy="600075"/>
          </a:xfrm>
          <a:prstGeom prst="rect">
            <a:avLst/>
          </a:prstGeom>
          <a:solidFill>
            <a:srgbClr val="4146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83FF88E5-ADC4-0645-51CE-2F2F3D95FE62}"/>
              </a:ext>
            </a:extLst>
          </p:cNvPr>
          <p:cNvSpPr/>
          <p:nvPr/>
        </p:nvSpPr>
        <p:spPr>
          <a:xfrm>
            <a:off x="9544050" y="1390650"/>
            <a:ext cx="2076450" cy="600075"/>
          </a:xfrm>
          <a:prstGeom prst="rect">
            <a:avLst/>
          </a:prstGeom>
          <a:solidFill>
            <a:srgbClr val="4146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9018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BDB790-F275-D77A-0636-BC4192B01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B519CBCA-AA13-AC97-8561-73BCF30408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>
          <a:xfrm>
            <a:off x="0" y="0"/>
            <a:ext cx="12192000" cy="6910866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78F28EDB-BAB0-6CA3-9CC8-55D273646B9A}"/>
              </a:ext>
            </a:extLst>
          </p:cNvPr>
          <p:cNvSpPr txBox="1"/>
          <p:nvPr/>
        </p:nvSpPr>
        <p:spPr>
          <a:xfrm>
            <a:off x="316942" y="180008"/>
            <a:ext cx="11292108" cy="1938992"/>
          </a:xfrm>
          <a:prstGeom prst="rect">
            <a:avLst/>
          </a:prstGeom>
          <a:solidFill>
            <a:srgbClr val="FFE26C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6000" dirty="0">
                <a:latin typeface="源樣黑體 H" panose="020B0A00000000000000" pitchFamily="34" charset="-120"/>
                <a:ea typeface="源樣黑體 H" panose="020B0A00000000000000" pitchFamily="34" charset="-120"/>
              </a:rPr>
              <a:t>不用怕包裹表決、</a:t>
            </a:r>
            <a:endParaRPr lang="en-US" altLang="zh-TW" sz="6000" dirty="0">
              <a:latin typeface="源樣黑體 H" panose="020B0A00000000000000" pitchFamily="34" charset="-120"/>
              <a:ea typeface="源樣黑體 H" panose="020B0A00000000000000" pitchFamily="34" charset="-120"/>
            </a:endParaRPr>
          </a:p>
          <a:p>
            <a:pPr algn="ctr"/>
            <a:r>
              <a:rPr lang="zh-TW" altLang="en-US" sz="6000" dirty="0">
                <a:latin typeface="源樣黑體 H" panose="020B0A00000000000000" pitchFamily="34" charset="-120"/>
                <a:ea typeface="源樣黑體 H" panose="020B0A00000000000000" pitchFamily="34" charset="-120"/>
              </a:rPr>
              <a:t>不用怕快速通過法案、預算</a:t>
            </a:r>
          </a:p>
        </p:txBody>
      </p:sp>
    </p:spTree>
    <p:extLst>
      <p:ext uri="{BB962C8B-B14F-4D97-AF65-F5344CB8AC3E}">
        <p14:creationId xmlns:p14="http://schemas.microsoft.com/office/powerpoint/2010/main" val="4224295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07359FC-2E4B-47C9-F8F8-34FD439E8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" name="內容版面配置區 8">
            <a:extLst>
              <a:ext uri="{FF2B5EF4-FFF2-40B4-BE49-F238E27FC236}">
                <a16:creationId xmlns:a16="http://schemas.microsoft.com/office/drawing/2014/main" id="{92661E10-DBDC-0AE3-830D-45E0A56D7E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9505" y="-72861"/>
            <a:ext cx="12391505" cy="7083496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9C603EA6-B75C-EAFF-50E9-C0E54F4E007A}"/>
              </a:ext>
            </a:extLst>
          </p:cNvPr>
          <p:cNvSpPr/>
          <p:nvPr/>
        </p:nvSpPr>
        <p:spPr>
          <a:xfrm>
            <a:off x="144379" y="168442"/>
            <a:ext cx="5951621" cy="938463"/>
          </a:xfrm>
          <a:prstGeom prst="rect">
            <a:avLst/>
          </a:prstGeom>
          <a:solidFill>
            <a:srgbClr val="E8CE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16CAED99-DB05-B9E7-4A81-C5034DD5374C}"/>
              </a:ext>
            </a:extLst>
          </p:cNvPr>
          <p:cNvSpPr txBox="1"/>
          <p:nvPr/>
        </p:nvSpPr>
        <p:spPr>
          <a:xfrm>
            <a:off x="144379" y="517211"/>
            <a:ext cx="11292108" cy="830997"/>
          </a:xfrm>
          <a:prstGeom prst="rect">
            <a:avLst/>
          </a:prstGeom>
          <a:solidFill>
            <a:srgbClr val="FFE26C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dirty="0">
                <a:latin typeface="源樣黑體 H" panose="020B0A00000000000000" pitchFamily="34" charset="-120"/>
                <a:ea typeface="源樣黑體 H" panose="020B0A00000000000000" pitchFamily="34" charset="-120"/>
              </a:rPr>
              <a:t>但</a:t>
            </a:r>
            <a:r>
              <a:rPr lang="en-US" altLang="zh-TW" sz="4800" dirty="0">
                <a:latin typeface="源樣黑體 H" panose="020B0A00000000000000" pitchFamily="34" charset="-120"/>
                <a:ea typeface="源樣黑體 H" panose="020B0A00000000000000" pitchFamily="34" charset="-120"/>
              </a:rPr>
              <a:t>…</a:t>
            </a:r>
            <a:r>
              <a:rPr lang="zh-TW" altLang="en-US" sz="4800" dirty="0">
                <a:latin typeface="源樣黑體 H" panose="020B0A00000000000000" pitchFamily="34" charset="-120"/>
                <a:ea typeface="源樣黑體 H" panose="020B0A00000000000000" pitchFamily="34" charset="-120"/>
              </a:rPr>
              <a:t>事與願違  人生不如意之事十之八九</a:t>
            </a:r>
          </a:p>
        </p:txBody>
      </p:sp>
    </p:spTree>
    <p:extLst>
      <p:ext uri="{BB962C8B-B14F-4D97-AF65-F5344CB8AC3E}">
        <p14:creationId xmlns:p14="http://schemas.microsoft.com/office/powerpoint/2010/main" val="2191776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569F570-7B5A-3F18-6FFB-B2C013B93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E3F9EA75-E810-AE33-747B-94ADAFC13E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" t="11733" r="2920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4D015EE2-A3D8-D567-A9AE-16BF762C2BFE}"/>
              </a:ext>
            </a:extLst>
          </p:cNvPr>
          <p:cNvSpPr txBox="1"/>
          <p:nvPr/>
        </p:nvSpPr>
        <p:spPr>
          <a:xfrm>
            <a:off x="228171" y="10886"/>
            <a:ext cx="8730771" cy="769441"/>
          </a:xfrm>
          <a:prstGeom prst="rect">
            <a:avLst/>
          </a:prstGeom>
          <a:solidFill>
            <a:srgbClr val="FFE26C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>
                <a:latin typeface="源樣黑體 H" panose="020B0A00000000000000" pitchFamily="34" charset="-120"/>
                <a:ea typeface="源樣黑體 H" panose="020B0A00000000000000" pitchFamily="34" charset="-120"/>
              </a:rPr>
              <a:t>典範已立  臺南市議會已留下記錄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28CFAC14-E74E-469E-3B20-E6399C9796E3}"/>
              </a:ext>
            </a:extLst>
          </p:cNvPr>
          <p:cNvSpPr txBox="1"/>
          <p:nvPr/>
        </p:nvSpPr>
        <p:spPr>
          <a:xfrm>
            <a:off x="5388429" y="6077673"/>
            <a:ext cx="6803571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>
                <a:latin typeface="源樣黑體 H" panose="020B0A00000000000000" pitchFamily="34" charset="-120"/>
                <a:ea typeface="源樣黑體 H" panose="020B0A00000000000000" pitchFamily="34" charset="-120"/>
              </a:rPr>
              <a:t>可謂最好也是如此罷了！</a:t>
            </a:r>
          </a:p>
        </p:txBody>
      </p:sp>
    </p:spTree>
    <p:extLst>
      <p:ext uri="{BB962C8B-B14F-4D97-AF65-F5344CB8AC3E}">
        <p14:creationId xmlns:p14="http://schemas.microsoft.com/office/powerpoint/2010/main" val="1365688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184D9C-0FD5-B3D0-AFC8-B3427FD89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C354933D-7C2A-5A22-0D35-A60947E1A9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861"/>
          <a:stretch>
            <a:fillRect/>
          </a:stretch>
        </p:blipFill>
        <p:spPr>
          <a:xfrm>
            <a:off x="-130630" y="0"/>
            <a:ext cx="12322629" cy="700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671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14C5FBF-53CF-1EFC-68B4-B2DBD592C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3EFD1A47-AC49-4DD5-F1A9-D21E96B10E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57" t="6160" r="932" b="13505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1579A3CA-9F23-C3A5-D60D-CDF33928AD24}"/>
              </a:ext>
            </a:extLst>
          </p:cNvPr>
          <p:cNvSpPr txBox="1"/>
          <p:nvPr/>
        </p:nvSpPr>
        <p:spPr>
          <a:xfrm>
            <a:off x="168192" y="-19424"/>
            <a:ext cx="8562151" cy="1446550"/>
          </a:xfrm>
          <a:prstGeom prst="rect">
            <a:avLst/>
          </a:prstGeom>
          <a:solidFill>
            <a:srgbClr val="FFE26C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>
                <a:latin typeface="源樣黑體 H" panose="020B0A00000000000000" pitchFamily="34" charset="-120"/>
                <a:ea typeface="源樣黑體 H" panose="020B0A00000000000000" pitchFamily="34" charset="-120"/>
              </a:rPr>
              <a:t>因您，我的人生曾經留下炫麗的彩虹，不久、又要轉為黑白！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631F606-CB4D-2B4A-E165-42568E1EC32C}"/>
              </a:ext>
            </a:extLst>
          </p:cNvPr>
          <p:cNvSpPr txBox="1"/>
          <p:nvPr/>
        </p:nvSpPr>
        <p:spPr>
          <a:xfrm>
            <a:off x="467870" y="4707599"/>
            <a:ext cx="1180054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zh-TW" altLang="en-US" sz="4400" b="0" i="0" u="none" strike="noStrike" kern="1200" cap="none" spc="0" normalizeH="0" baseline="0" noProof="0" dirty="0">
                <a:ln w="57150"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源樣黑體 H" panose="020B0A00000000000000" pitchFamily="34" charset="-120"/>
                <a:ea typeface="源樣黑體 H" panose="020B0A00000000000000" pitchFamily="34" charset="-120"/>
                <a:cs typeface="+mn-cs"/>
              </a:rPr>
              <a:t>又要思考如何如以前善盡民代監督市政之責、</a:t>
            </a:r>
            <a:endParaRPr kumimoji="0" lang="en-US" altLang="zh-TW" sz="4400" b="0" i="0" u="none" strike="noStrike" kern="1200" cap="none" spc="0" normalizeH="0" baseline="0" noProof="0" dirty="0">
              <a:ln w="57150">
                <a:solidFill>
                  <a:schemeClr val="bg1"/>
                </a:solidFill>
              </a:ln>
              <a:solidFill>
                <a:schemeClr val="bg1"/>
              </a:solidFill>
              <a:effectLst/>
              <a:uLnTx/>
              <a:uFillTx/>
              <a:latin typeface="源樣黑體 H" panose="020B0A00000000000000" pitchFamily="34" charset="-120"/>
              <a:ea typeface="源樣黑體 H" panose="020B0A00000000000000" pitchFamily="34" charset="-120"/>
              <a:cs typeface="+mn-cs"/>
            </a:endParaRPr>
          </a:p>
          <a:p>
            <a:pPr algn="ctr"/>
            <a:r>
              <a:rPr kumimoji="0" lang="zh-TW" altLang="en-US" sz="4400" b="0" i="0" u="none" strike="noStrike" kern="1200" cap="none" spc="0" normalizeH="0" baseline="0" noProof="0" dirty="0">
                <a:ln w="57150"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源樣黑體 H" panose="020B0A00000000000000" pitchFamily="34" charset="-120"/>
                <a:ea typeface="源樣黑體 H" panose="020B0A00000000000000" pitchFamily="34" charset="-120"/>
                <a:cs typeface="+mn-cs"/>
              </a:rPr>
              <a:t>又要頂燈夜晚看預算書？</a:t>
            </a:r>
            <a:endParaRPr lang="zh-TW" altLang="en-US" dirty="0">
              <a:ln w="57150"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2F395B37-4FA1-60EE-0B6E-B85567CBC1D6}"/>
              </a:ext>
            </a:extLst>
          </p:cNvPr>
          <p:cNvSpPr txBox="1"/>
          <p:nvPr/>
        </p:nvSpPr>
        <p:spPr>
          <a:xfrm>
            <a:off x="467870" y="4688175"/>
            <a:ext cx="1180054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源樣黑體 H" panose="020B0A00000000000000" pitchFamily="34" charset="-120"/>
                <a:ea typeface="源樣黑體 H" panose="020B0A00000000000000" pitchFamily="34" charset="-120"/>
                <a:cs typeface="+mn-cs"/>
              </a:rPr>
              <a:t>又要思考如何如以前善盡民代監督市政之責、</a:t>
            </a:r>
            <a:endParaRPr kumimoji="0" lang="en-US" altLang="zh-TW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源樣黑體 H" panose="020B0A00000000000000" pitchFamily="34" charset="-120"/>
              <a:ea typeface="源樣黑體 H" panose="020B0A00000000000000" pitchFamily="34" charset="-120"/>
              <a:cs typeface="+mn-cs"/>
            </a:endParaRPr>
          </a:p>
          <a:p>
            <a:pPr algn="ctr"/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源樣黑體 H" panose="020B0A00000000000000" pitchFamily="34" charset="-120"/>
                <a:ea typeface="源樣黑體 H" panose="020B0A00000000000000" pitchFamily="34" charset="-120"/>
                <a:cs typeface="+mn-cs"/>
              </a:rPr>
              <a:t>又要頂燈夜晚看預算書？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0664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D2F33C5-7122-5FC5-1E4A-F7F1F7797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902F9036-2B36-3DAC-42EA-D8B3EAB80D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433"/>
            <a:ext cx="12192001" cy="6843662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441E8DAD-F4B2-CB19-9460-D73AB087086D}"/>
              </a:ext>
            </a:extLst>
          </p:cNvPr>
          <p:cNvSpPr txBox="1"/>
          <p:nvPr/>
        </p:nvSpPr>
        <p:spPr>
          <a:xfrm>
            <a:off x="201385" y="97971"/>
            <a:ext cx="11789229" cy="2123658"/>
          </a:xfrm>
          <a:prstGeom prst="rect">
            <a:avLst/>
          </a:prstGeom>
          <a:solidFill>
            <a:srgbClr val="FFE26C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latin typeface="源樣黑體 H" panose="020B0A00000000000000" pitchFamily="34" charset="-120"/>
                <a:ea typeface="源樣黑體 H" panose="020B0A00000000000000" pitchFamily="34" charset="-120"/>
              </a:rPr>
              <a:t>您將離開議會 祝你平安快樂！</a:t>
            </a:r>
            <a:endParaRPr lang="en-US" altLang="zh-TW" sz="4400" dirty="0">
              <a:latin typeface="源樣黑體 H" panose="020B0A00000000000000" pitchFamily="34" charset="-120"/>
              <a:ea typeface="源樣黑體 H" panose="020B0A00000000000000" pitchFamily="34" charset="-120"/>
            </a:endParaRPr>
          </a:p>
          <a:p>
            <a:r>
              <a:rPr lang="zh-TW" altLang="en-US" sz="4400" dirty="0">
                <a:latin typeface="源樣黑體 H" panose="020B0A00000000000000" pitchFamily="34" charset="-120"/>
                <a:ea typeface="源樣黑體 H" panose="020B0A00000000000000" pitchFamily="34" charset="-120"/>
              </a:rPr>
              <a:t>也願第五屆議會、能當選一位如您一樣</a:t>
            </a:r>
            <a:r>
              <a:rPr lang="zh-TW" altLang="en-US" sz="4400" dirty="0">
                <a:solidFill>
                  <a:srgbClr val="C00000"/>
                </a:solidFill>
                <a:latin typeface="源樣黑體 H" panose="020B0A00000000000000" pitchFamily="34" charset="-120"/>
                <a:ea typeface="源樣黑體 H" panose="020B0A00000000000000" pitchFamily="34" charset="-120"/>
              </a:rPr>
              <a:t>準時開會</a:t>
            </a:r>
            <a:r>
              <a:rPr lang="en-US" altLang="zh-TW" sz="4400" dirty="0">
                <a:solidFill>
                  <a:srgbClr val="C00000"/>
                </a:solidFill>
                <a:latin typeface="源樣黑體 H" panose="020B0A00000000000000" pitchFamily="34" charset="-120"/>
                <a:ea typeface="源樣黑體 H" panose="020B0A00000000000000" pitchFamily="34" charset="-120"/>
              </a:rPr>
              <a:t>.</a:t>
            </a:r>
            <a:r>
              <a:rPr lang="zh-TW" altLang="en-US" sz="4400" dirty="0">
                <a:solidFill>
                  <a:srgbClr val="C00000"/>
                </a:solidFill>
                <a:latin typeface="源樣黑體 H" panose="020B0A00000000000000" pitchFamily="34" charset="-120"/>
                <a:ea typeface="源樣黑體 H" panose="020B0A00000000000000" pitchFamily="34" charset="-120"/>
              </a:rPr>
              <a:t>了解法律</a:t>
            </a:r>
            <a:r>
              <a:rPr lang="en-US" altLang="zh-TW" sz="4400" dirty="0">
                <a:solidFill>
                  <a:srgbClr val="C00000"/>
                </a:solidFill>
                <a:latin typeface="源樣黑體 H" panose="020B0A00000000000000" pitchFamily="34" charset="-120"/>
                <a:ea typeface="源樣黑體 H" panose="020B0A00000000000000" pitchFamily="34" charset="-120"/>
              </a:rPr>
              <a:t>.</a:t>
            </a:r>
            <a:r>
              <a:rPr lang="zh-TW" altLang="en-US" sz="4400" dirty="0">
                <a:solidFill>
                  <a:srgbClr val="C00000"/>
                </a:solidFill>
                <a:latin typeface="源樣黑體 H" panose="020B0A00000000000000" pitchFamily="34" charset="-120"/>
                <a:ea typeface="源樣黑體 H" panose="020B0A00000000000000" pitchFamily="34" charset="-120"/>
              </a:rPr>
              <a:t>預算專業</a:t>
            </a:r>
            <a:r>
              <a:rPr lang="zh-TW" altLang="en-US" sz="4400" dirty="0">
                <a:latin typeface="源樣黑體 H" panose="020B0A00000000000000" pitchFamily="34" charset="-120"/>
                <a:ea typeface="源樣黑體 H" panose="020B0A00000000000000" pitchFamily="34" charset="-120"/>
              </a:rPr>
              <a:t>的議員來接棒！</a:t>
            </a:r>
          </a:p>
        </p:txBody>
      </p:sp>
    </p:spTree>
    <p:extLst>
      <p:ext uri="{BB962C8B-B14F-4D97-AF65-F5344CB8AC3E}">
        <p14:creationId xmlns:p14="http://schemas.microsoft.com/office/powerpoint/2010/main" val="24215729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180</Words>
  <Application>Microsoft Office PowerPoint</Application>
  <PresentationFormat>寬螢幕</PresentationFormat>
  <Paragraphs>15</Paragraphs>
  <Slides>10</Slides>
  <Notes>0</Notes>
  <HiddenSlides>0</HiddenSlides>
  <MMClips>1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5" baseType="lpstr">
      <vt:lpstr>源樣黑體 H</vt:lpstr>
      <vt:lpstr>Aptos</vt:lpstr>
      <vt:lpstr>Aptos Display</vt:lpstr>
      <vt:lpstr>Arial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臺南市議會</dc:creator>
  <cp:lastModifiedBy>臺南市議會</cp:lastModifiedBy>
  <cp:revision>5</cp:revision>
  <cp:lastPrinted>2026-09-07T05:58:23Z</cp:lastPrinted>
  <dcterms:created xsi:type="dcterms:W3CDTF">2026-09-07T04:46:22Z</dcterms:created>
  <dcterms:modified xsi:type="dcterms:W3CDTF">2026-09-07T06:43:09Z</dcterms:modified>
</cp:coreProperties>
</file>